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12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22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3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36.xml.rels" ContentType="application/vnd.openxmlformats-package.relationships+xml"/>
  <Override PartName="/ppt/slides/_rels/slide5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media/image14.jpeg" ContentType="image/jpeg"/>
  <Override PartName="/ppt/media/image13.jpeg" ContentType="image/jpeg"/>
  <Override PartName="/ppt/media/image11.jpeg" ContentType="image/jpeg"/>
  <Override PartName="/ppt/media/image10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6.jpeg" ContentType="image/jpeg"/>
  <Override PartName="/ppt/media/image25.jpeg" ContentType="image/jpeg"/>
  <Override PartName="/ppt/media/image20.jpeg" ContentType="image/jpeg"/>
  <Override PartName="/ppt/media/image1.png" ContentType="image/png"/>
  <Override PartName="/ppt/media/image7.png" ContentType="image/png"/>
  <Override PartName="/ppt/media/image3.png" ContentType="image/png"/>
  <Override PartName="/ppt/media/image12.png" ContentType="image/png"/>
  <Override PartName="/ppt/media/image9.jpeg" ContentType="image/jpeg"/>
  <Override PartName="/ppt/media/image8.jpeg" ContentType="image/jpeg"/>
  <Override PartName="/ppt/media/image2.jpeg" ContentType="image/jpeg"/>
  <Override PartName="/ppt/media/image15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19.png" ContentType="image/png"/>
  <Override PartName="/ppt/media/image32.png" ContentType="image/png"/>
  <Override PartName="/ppt/media/image28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7.png" ContentType="image/png"/>
  <Override PartName="/ppt/presentation.xml" ContentType="application/vnd.openxmlformats-officedocument.presentationml.presentation.main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462360" y="4065120"/>
            <a:ext cx="968400" cy="1074960"/>
          </a:xfrm>
          <a:custGeom>
            <a:avLst/>
            <a:gdLst/>
            <a:ahLst/>
            <a:rect l="l" t="t" r="r" b="b"/>
            <a:pathLst>
              <a:path w="970915" h="1077595">
                <a:moveTo>
                  <a:pt x="433197" y="0"/>
                </a:moveTo>
                <a:lnTo>
                  <a:pt x="0" y="216217"/>
                </a:lnTo>
                <a:lnTo>
                  <a:pt x="429895" y="1077568"/>
                </a:lnTo>
                <a:lnTo>
                  <a:pt x="970533" y="1076688"/>
                </a:lnTo>
                <a:lnTo>
                  <a:pt x="433197" y="0"/>
                </a:lnTo>
                <a:close/>
              </a:path>
            </a:pathLst>
          </a:custGeom>
          <a:solidFill>
            <a:srgbClr val="4ab5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7363080" y="3197160"/>
            <a:ext cx="1754640" cy="1944360"/>
          </a:xfrm>
          <a:custGeom>
            <a:avLst/>
            <a:gdLst/>
            <a:ahLst/>
            <a:rect l="l" t="t" r="r" b="b"/>
            <a:pathLst>
              <a:path w="1757045" h="1946910">
                <a:moveTo>
                  <a:pt x="785495" y="0"/>
                </a:moveTo>
                <a:lnTo>
                  <a:pt x="0" y="391921"/>
                </a:lnTo>
                <a:lnTo>
                  <a:pt x="775771" y="1946402"/>
                </a:lnTo>
                <a:lnTo>
                  <a:pt x="1756913" y="1946402"/>
                </a:lnTo>
                <a:lnTo>
                  <a:pt x="785495" y="0"/>
                </a:lnTo>
                <a:close/>
              </a:path>
            </a:pathLst>
          </a:custGeom>
          <a:solidFill>
            <a:srgbClr val="81d1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7276320" y="4239000"/>
            <a:ext cx="813960" cy="902520"/>
          </a:xfrm>
          <a:custGeom>
            <a:avLst/>
            <a:gdLst/>
            <a:ahLst/>
            <a:rect l="l" t="t" r="r" b="b"/>
            <a:pathLst>
              <a:path w="816609" h="904875">
                <a:moveTo>
                  <a:pt x="365125" y="0"/>
                </a:moveTo>
                <a:lnTo>
                  <a:pt x="0" y="182194"/>
                </a:lnTo>
                <a:lnTo>
                  <a:pt x="360450" y="904405"/>
                </a:lnTo>
                <a:lnTo>
                  <a:pt x="816441" y="904405"/>
                </a:lnTo>
                <a:lnTo>
                  <a:pt x="365125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6172920" y="2656080"/>
            <a:ext cx="2968560" cy="2485440"/>
          </a:xfrm>
          <a:custGeom>
            <a:avLst/>
            <a:gdLst/>
            <a:ahLst/>
            <a:rect l="l" t="t" r="r" b="b"/>
            <a:pathLst>
              <a:path w="2971165" h="2487929">
                <a:moveTo>
                  <a:pt x="457542" y="2487549"/>
                </a:moveTo>
                <a:lnTo>
                  <a:pt x="204597" y="1980717"/>
                </a:lnTo>
                <a:lnTo>
                  <a:pt x="0" y="2082800"/>
                </a:lnTo>
                <a:lnTo>
                  <a:pt x="201980" y="2487549"/>
                </a:lnTo>
                <a:lnTo>
                  <a:pt x="457542" y="2487549"/>
                </a:lnTo>
                <a:close/>
                <a:moveTo>
                  <a:pt x="2971165" y="848360"/>
                </a:moveTo>
                <a:lnTo>
                  <a:pt x="2550160" y="0"/>
                </a:lnTo>
                <a:lnTo>
                  <a:pt x="2117090" y="207518"/>
                </a:lnTo>
                <a:lnTo>
                  <a:pt x="2971165" y="1928749"/>
                </a:lnTo>
                <a:lnTo>
                  <a:pt x="2971165" y="848360"/>
                </a:lnTo>
                <a:close/>
              </a:path>
            </a:pathLst>
          </a:custGeom>
          <a:solidFill>
            <a:srgbClr val="3795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260360" y="0"/>
            <a:ext cx="407520" cy="451440"/>
          </a:xfrm>
          <a:custGeom>
            <a:avLst/>
            <a:gdLst/>
            <a:ahLst/>
            <a:rect l="l" t="t" r="r" b="b"/>
            <a:pathLst>
              <a:path w="410210" h="454025">
                <a:moveTo>
                  <a:pt x="228840" y="0"/>
                </a:moveTo>
                <a:lnTo>
                  <a:pt x="0" y="0"/>
                </a:lnTo>
                <a:lnTo>
                  <a:pt x="226557" y="453771"/>
                </a:lnTo>
                <a:lnTo>
                  <a:pt x="409691" y="362330"/>
                </a:lnTo>
                <a:lnTo>
                  <a:pt x="228840" y="0"/>
                </a:lnTo>
                <a:close/>
              </a:path>
            </a:pathLst>
          </a:custGeom>
          <a:solidFill>
            <a:srgbClr val="3795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26280" y="0"/>
            <a:ext cx="864720" cy="955800"/>
          </a:xfrm>
          <a:custGeom>
            <a:avLst/>
            <a:gdLst/>
            <a:ahLst/>
            <a:rect l="l" t="t" r="r" b="b"/>
            <a:pathLst>
              <a:path w="867410" h="958215">
                <a:moveTo>
                  <a:pt x="486143" y="0"/>
                </a:moveTo>
                <a:lnTo>
                  <a:pt x="0" y="0"/>
                </a:lnTo>
                <a:lnTo>
                  <a:pt x="477963" y="957707"/>
                </a:lnTo>
                <a:lnTo>
                  <a:pt x="867154" y="763524"/>
                </a:lnTo>
                <a:lnTo>
                  <a:pt x="486143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640440" y="0"/>
            <a:ext cx="1008360" cy="1117800"/>
          </a:xfrm>
          <a:custGeom>
            <a:avLst/>
            <a:gdLst/>
            <a:ahLst/>
            <a:rect l="l" t="t" r="r" b="b"/>
            <a:pathLst>
              <a:path w="1010919" h="1120140">
                <a:moveTo>
                  <a:pt x="564171" y="0"/>
                </a:moveTo>
                <a:lnTo>
                  <a:pt x="0" y="0"/>
                </a:lnTo>
                <a:lnTo>
                  <a:pt x="558841" y="1119759"/>
                </a:lnTo>
                <a:lnTo>
                  <a:pt x="1010479" y="894334"/>
                </a:lnTo>
                <a:lnTo>
                  <a:pt x="564171" y="0"/>
                </a:lnTo>
                <a:close/>
              </a:path>
            </a:pathLst>
          </a:custGeom>
          <a:solidFill>
            <a:srgbClr val="81d1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1707480" y="0"/>
            <a:ext cx="453240" cy="501120"/>
          </a:xfrm>
          <a:custGeom>
            <a:avLst/>
            <a:gdLst/>
            <a:ahLst/>
            <a:rect l="l" t="t" r="r" b="b"/>
            <a:pathLst>
              <a:path w="455930" h="503555">
                <a:moveTo>
                  <a:pt x="255462" y="0"/>
                </a:moveTo>
                <a:lnTo>
                  <a:pt x="0" y="0"/>
                </a:lnTo>
                <a:lnTo>
                  <a:pt x="251277" y="503554"/>
                </a:lnTo>
                <a:lnTo>
                  <a:pt x="455874" y="401447"/>
                </a:lnTo>
                <a:lnTo>
                  <a:pt x="255462" y="0"/>
                </a:lnTo>
                <a:close/>
              </a:path>
            </a:pathLst>
          </a:custGeom>
          <a:solidFill>
            <a:srgbClr val="4ab5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0" y="58680"/>
            <a:ext cx="378360" cy="854640"/>
          </a:xfrm>
          <a:custGeom>
            <a:avLst/>
            <a:gdLst/>
            <a:ahLst/>
            <a:rect l="l" t="t" r="r" b="b"/>
            <a:pathLst>
              <a:path w="381000" h="857250">
                <a:moveTo>
                  <a:pt x="0" y="0"/>
                </a:moveTo>
                <a:lnTo>
                  <a:pt x="0" y="480060"/>
                </a:lnTo>
                <a:lnTo>
                  <a:pt x="187782" y="857250"/>
                </a:lnTo>
                <a:lnTo>
                  <a:pt x="381000" y="764921"/>
                </a:lnTo>
                <a:lnTo>
                  <a:pt x="0" y="0"/>
                </a:lnTo>
                <a:close/>
              </a:path>
            </a:pathLst>
          </a:custGeom>
          <a:solidFill>
            <a:srgbClr val="4ab5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6462360" y="4065120"/>
            <a:ext cx="968400" cy="1074960"/>
          </a:xfrm>
          <a:custGeom>
            <a:avLst/>
            <a:gdLst/>
            <a:ahLst/>
            <a:rect l="l" t="t" r="r" b="b"/>
            <a:pathLst>
              <a:path w="970915" h="1077595">
                <a:moveTo>
                  <a:pt x="433197" y="0"/>
                </a:moveTo>
                <a:lnTo>
                  <a:pt x="0" y="216217"/>
                </a:lnTo>
                <a:lnTo>
                  <a:pt x="429895" y="1077568"/>
                </a:lnTo>
                <a:lnTo>
                  <a:pt x="970533" y="1076688"/>
                </a:lnTo>
                <a:lnTo>
                  <a:pt x="433197" y="0"/>
                </a:lnTo>
                <a:close/>
              </a:path>
            </a:pathLst>
          </a:custGeom>
          <a:solidFill>
            <a:srgbClr val="4ab5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2"/>
          <p:cNvSpPr/>
          <p:nvPr/>
        </p:nvSpPr>
        <p:spPr>
          <a:xfrm>
            <a:off x="7363080" y="3197160"/>
            <a:ext cx="1754640" cy="1944360"/>
          </a:xfrm>
          <a:custGeom>
            <a:avLst/>
            <a:gdLst/>
            <a:ahLst/>
            <a:rect l="l" t="t" r="r" b="b"/>
            <a:pathLst>
              <a:path w="1757045" h="1946910">
                <a:moveTo>
                  <a:pt x="785495" y="0"/>
                </a:moveTo>
                <a:lnTo>
                  <a:pt x="0" y="391921"/>
                </a:lnTo>
                <a:lnTo>
                  <a:pt x="775771" y="1946402"/>
                </a:lnTo>
                <a:lnTo>
                  <a:pt x="1756913" y="1946402"/>
                </a:lnTo>
                <a:lnTo>
                  <a:pt x="785495" y="0"/>
                </a:lnTo>
                <a:close/>
              </a:path>
            </a:pathLst>
          </a:custGeom>
          <a:solidFill>
            <a:srgbClr val="81d1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3"/>
          <p:cNvSpPr/>
          <p:nvPr/>
        </p:nvSpPr>
        <p:spPr>
          <a:xfrm>
            <a:off x="7276320" y="4239000"/>
            <a:ext cx="813960" cy="902520"/>
          </a:xfrm>
          <a:custGeom>
            <a:avLst/>
            <a:gdLst/>
            <a:ahLst/>
            <a:rect l="l" t="t" r="r" b="b"/>
            <a:pathLst>
              <a:path w="816609" h="904875">
                <a:moveTo>
                  <a:pt x="365125" y="0"/>
                </a:moveTo>
                <a:lnTo>
                  <a:pt x="0" y="182194"/>
                </a:lnTo>
                <a:lnTo>
                  <a:pt x="360450" y="904405"/>
                </a:lnTo>
                <a:lnTo>
                  <a:pt x="816441" y="904405"/>
                </a:lnTo>
                <a:lnTo>
                  <a:pt x="365125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4"/>
          <p:cNvSpPr/>
          <p:nvPr/>
        </p:nvSpPr>
        <p:spPr>
          <a:xfrm>
            <a:off x="6172920" y="2656080"/>
            <a:ext cx="2968560" cy="2485440"/>
          </a:xfrm>
          <a:custGeom>
            <a:avLst/>
            <a:gdLst/>
            <a:ahLst/>
            <a:rect l="l" t="t" r="r" b="b"/>
            <a:pathLst>
              <a:path w="2971165" h="2487929">
                <a:moveTo>
                  <a:pt x="457542" y="2487549"/>
                </a:moveTo>
                <a:lnTo>
                  <a:pt x="204597" y="1980717"/>
                </a:lnTo>
                <a:lnTo>
                  <a:pt x="0" y="2082800"/>
                </a:lnTo>
                <a:lnTo>
                  <a:pt x="201980" y="2487549"/>
                </a:lnTo>
                <a:lnTo>
                  <a:pt x="457542" y="2487549"/>
                </a:lnTo>
                <a:close/>
                <a:moveTo>
                  <a:pt x="2971165" y="848360"/>
                </a:moveTo>
                <a:lnTo>
                  <a:pt x="2550160" y="0"/>
                </a:lnTo>
                <a:lnTo>
                  <a:pt x="2117090" y="207518"/>
                </a:lnTo>
                <a:lnTo>
                  <a:pt x="2971165" y="1928749"/>
                </a:lnTo>
                <a:lnTo>
                  <a:pt x="2971165" y="848360"/>
                </a:lnTo>
                <a:close/>
              </a:path>
            </a:pathLst>
          </a:custGeom>
          <a:solidFill>
            <a:srgbClr val="3795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5"/>
          <p:cNvSpPr/>
          <p:nvPr/>
        </p:nvSpPr>
        <p:spPr>
          <a:xfrm>
            <a:off x="1260360" y="0"/>
            <a:ext cx="407520" cy="451440"/>
          </a:xfrm>
          <a:custGeom>
            <a:avLst/>
            <a:gdLst/>
            <a:ahLst/>
            <a:rect l="l" t="t" r="r" b="b"/>
            <a:pathLst>
              <a:path w="410210" h="454025">
                <a:moveTo>
                  <a:pt x="228840" y="0"/>
                </a:moveTo>
                <a:lnTo>
                  <a:pt x="0" y="0"/>
                </a:lnTo>
                <a:lnTo>
                  <a:pt x="226557" y="453771"/>
                </a:lnTo>
                <a:lnTo>
                  <a:pt x="409691" y="362330"/>
                </a:lnTo>
                <a:lnTo>
                  <a:pt x="228840" y="0"/>
                </a:lnTo>
                <a:close/>
              </a:path>
            </a:pathLst>
          </a:custGeom>
          <a:solidFill>
            <a:srgbClr val="3795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6"/>
          <p:cNvSpPr/>
          <p:nvPr/>
        </p:nvSpPr>
        <p:spPr>
          <a:xfrm>
            <a:off x="26280" y="0"/>
            <a:ext cx="864720" cy="955800"/>
          </a:xfrm>
          <a:custGeom>
            <a:avLst/>
            <a:gdLst/>
            <a:ahLst/>
            <a:rect l="l" t="t" r="r" b="b"/>
            <a:pathLst>
              <a:path w="867410" h="958215">
                <a:moveTo>
                  <a:pt x="486143" y="0"/>
                </a:moveTo>
                <a:lnTo>
                  <a:pt x="0" y="0"/>
                </a:lnTo>
                <a:lnTo>
                  <a:pt x="477963" y="957707"/>
                </a:lnTo>
                <a:lnTo>
                  <a:pt x="867154" y="763524"/>
                </a:lnTo>
                <a:lnTo>
                  <a:pt x="486143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7"/>
          <p:cNvSpPr/>
          <p:nvPr/>
        </p:nvSpPr>
        <p:spPr>
          <a:xfrm>
            <a:off x="640440" y="0"/>
            <a:ext cx="1008360" cy="1117800"/>
          </a:xfrm>
          <a:custGeom>
            <a:avLst/>
            <a:gdLst/>
            <a:ahLst/>
            <a:rect l="l" t="t" r="r" b="b"/>
            <a:pathLst>
              <a:path w="1010919" h="1120140">
                <a:moveTo>
                  <a:pt x="564171" y="0"/>
                </a:moveTo>
                <a:lnTo>
                  <a:pt x="0" y="0"/>
                </a:lnTo>
                <a:lnTo>
                  <a:pt x="558841" y="1119759"/>
                </a:lnTo>
                <a:lnTo>
                  <a:pt x="1010479" y="894334"/>
                </a:lnTo>
                <a:lnTo>
                  <a:pt x="564171" y="0"/>
                </a:lnTo>
                <a:close/>
              </a:path>
            </a:pathLst>
          </a:custGeom>
          <a:solidFill>
            <a:srgbClr val="81d1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8"/>
          <p:cNvSpPr/>
          <p:nvPr/>
        </p:nvSpPr>
        <p:spPr>
          <a:xfrm>
            <a:off x="1707480" y="0"/>
            <a:ext cx="453240" cy="501120"/>
          </a:xfrm>
          <a:custGeom>
            <a:avLst/>
            <a:gdLst/>
            <a:ahLst/>
            <a:rect l="l" t="t" r="r" b="b"/>
            <a:pathLst>
              <a:path w="455930" h="503555">
                <a:moveTo>
                  <a:pt x="255462" y="0"/>
                </a:moveTo>
                <a:lnTo>
                  <a:pt x="0" y="0"/>
                </a:lnTo>
                <a:lnTo>
                  <a:pt x="251277" y="503554"/>
                </a:lnTo>
                <a:lnTo>
                  <a:pt x="455874" y="401447"/>
                </a:lnTo>
                <a:lnTo>
                  <a:pt x="255462" y="0"/>
                </a:lnTo>
                <a:close/>
              </a:path>
            </a:pathLst>
          </a:custGeom>
          <a:solidFill>
            <a:srgbClr val="4ab5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9"/>
          <p:cNvSpPr/>
          <p:nvPr/>
        </p:nvSpPr>
        <p:spPr>
          <a:xfrm>
            <a:off x="0" y="58680"/>
            <a:ext cx="378360" cy="854640"/>
          </a:xfrm>
          <a:custGeom>
            <a:avLst/>
            <a:gdLst/>
            <a:ahLst/>
            <a:rect l="l" t="t" r="r" b="b"/>
            <a:pathLst>
              <a:path w="381000" h="857250">
                <a:moveTo>
                  <a:pt x="0" y="0"/>
                </a:moveTo>
                <a:lnTo>
                  <a:pt x="0" y="480060"/>
                </a:lnTo>
                <a:lnTo>
                  <a:pt x="187782" y="857250"/>
                </a:lnTo>
                <a:lnTo>
                  <a:pt x="381000" y="764921"/>
                </a:lnTo>
                <a:lnTo>
                  <a:pt x="0" y="0"/>
                </a:lnTo>
                <a:close/>
              </a:path>
            </a:pathLst>
          </a:custGeom>
          <a:solidFill>
            <a:srgbClr val="4ab5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PlaceHolder 10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1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462360" y="4065120"/>
            <a:ext cx="968400" cy="1074960"/>
          </a:xfrm>
          <a:custGeom>
            <a:avLst/>
            <a:gdLst/>
            <a:ahLst/>
            <a:rect l="l" t="t" r="r" b="b"/>
            <a:pathLst>
              <a:path w="970915" h="1077595">
                <a:moveTo>
                  <a:pt x="433197" y="0"/>
                </a:moveTo>
                <a:lnTo>
                  <a:pt x="0" y="216217"/>
                </a:lnTo>
                <a:lnTo>
                  <a:pt x="429895" y="1077568"/>
                </a:lnTo>
                <a:lnTo>
                  <a:pt x="970533" y="1076688"/>
                </a:lnTo>
                <a:lnTo>
                  <a:pt x="433197" y="0"/>
                </a:lnTo>
                <a:close/>
              </a:path>
            </a:pathLst>
          </a:custGeom>
          <a:solidFill>
            <a:srgbClr val="4ab5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"/>
          <p:cNvSpPr/>
          <p:nvPr/>
        </p:nvSpPr>
        <p:spPr>
          <a:xfrm>
            <a:off x="7363080" y="3197160"/>
            <a:ext cx="1754640" cy="1944360"/>
          </a:xfrm>
          <a:custGeom>
            <a:avLst/>
            <a:gdLst/>
            <a:ahLst/>
            <a:rect l="l" t="t" r="r" b="b"/>
            <a:pathLst>
              <a:path w="1757045" h="1946910">
                <a:moveTo>
                  <a:pt x="785495" y="0"/>
                </a:moveTo>
                <a:lnTo>
                  <a:pt x="0" y="391921"/>
                </a:lnTo>
                <a:lnTo>
                  <a:pt x="775771" y="1946402"/>
                </a:lnTo>
                <a:lnTo>
                  <a:pt x="1756913" y="1946402"/>
                </a:lnTo>
                <a:lnTo>
                  <a:pt x="785495" y="0"/>
                </a:lnTo>
                <a:close/>
              </a:path>
            </a:pathLst>
          </a:custGeom>
          <a:solidFill>
            <a:srgbClr val="81d1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3"/>
          <p:cNvSpPr/>
          <p:nvPr/>
        </p:nvSpPr>
        <p:spPr>
          <a:xfrm>
            <a:off x="7276320" y="4239000"/>
            <a:ext cx="813960" cy="902520"/>
          </a:xfrm>
          <a:custGeom>
            <a:avLst/>
            <a:gdLst/>
            <a:ahLst/>
            <a:rect l="l" t="t" r="r" b="b"/>
            <a:pathLst>
              <a:path w="816609" h="904875">
                <a:moveTo>
                  <a:pt x="365125" y="0"/>
                </a:moveTo>
                <a:lnTo>
                  <a:pt x="0" y="182194"/>
                </a:lnTo>
                <a:lnTo>
                  <a:pt x="360450" y="904405"/>
                </a:lnTo>
                <a:lnTo>
                  <a:pt x="816441" y="904405"/>
                </a:lnTo>
                <a:lnTo>
                  <a:pt x="365125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4"/>
          <p:cNvSpPr/>
          <p:nvPr/>
        </p:nvSpPr>
        <p:spPr>
          <a:xfrm>
            <a:off x="6172920" y="2656080"/>
            <a:ext cx="2968560" cy="2485440"/>
          </a:xfrm>
          <a:custGeom>
            <a:avLst/>
            <a:gdLst/>
            <a:ahLst/>
            <a:rect l="l" t="t" r="r" b="b"/>
            <a:pathLst>
              <a:path w="2971165" h="2487929">
                <a:moveTo>
                  <a:pt x="457542" y="2487549"/>
                </a:moveTo>
                <a:lnTo>
                  <a:pt x="204597" y="1980717"/>
                </a:lnTo>
                <a:lnTo>
                  <a:pt x="0" y="2082800"/>
                </a:lnTo>
                <a:lnTo>
                  <a:pt x="201980" y="2487549"/>
                </a:lnTo>
                <a:lnTo>
                  <a:pt x="457542" y="2487549"/>
                </a:lnTo>
                <a:close/>
                <a:moveTo>
                  <a:pt x="2971165" y="848360"/>
                </a:moveTo>
                <a:lnTo>
                  <a:pt x="2550160" y="0"/>
                </a:lnTo>
                <a:lnTo>
                  <a:pt x="2117090" y="207518"/>
                </a:lnTo>
                <a:lnTo>
                  <a:pt x="2971165" y="1928749"/>
                </a:lnTo>
                <a:lnTo>
                  <a:pt x="2971165" y="848360"/>
                </a:lnTo>
                <a:close/>
              </a:path>
            </a:pathLst>
          </a:custGeom>
          <a:solidFill>
            <a:srgbClr val="3795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5"/>
          <p:cNvSpPr/>
          <p:nvPr/>
        </p:nvSpPr>
        <p:spPr>
          <a:xfrm>
            <a:off x="1260360" y="0"/>
            <a:ext cx="407520" cy="451440"/>
          </a:xfrm>
          <a:custGeom>
            <a:avLst/>
            <a:gdLst/>
            <a:ahLst/>
            <a:rect l="l" t="t" r="r" b="b"/>
            <a:pathLst>
              <a:path w="410210" h="454025">
                <a:moveTo>
                  <a:pt x="228840" y="0"/>
                </a:moveTo>
                <a:lnTo>
                  <a:pt x="0" y="0"/>
                </a:lnTo>
                <a:lnTo>
                  <a:pt x="226557" y="453771"/>
                </a:lnTo>
                <a:lnTo>
                  <a:pt x="409691" y="362330"/>
                </a:lnTo>
                <a:lnTo>
                  <a:pt x="228840" y="0"/>
                </a:lnTo>
                <a:close/>
              </a:path>
            </a:pathLst>
          </a:custGeom>
          <a:solidFill>
            <a:srgbClr val="3795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6"/>
          <p:cNvSpPr/>
          <p:nvPr/>
        </p:nvSpPr>
        <p:spPr>
          <a:xfrm>
            <a:off x="26280" y="0"/>
            <a:ext cx="864720" cy="955800"/>
          </a:xfrm>
          <a:custGeom>
            <a:avLst/>
            <a:gdLst/>
            <a:ahLst/>
            <a:rect l="l" t="t" r="r" b="b"/>
            <a:pathLst>
              <a:path w="867410" h="958215">
                <a:moveTo>
                  <a:pt x="486143" y="0"/>
                </a:moveTo>
                <a:lnTo>
                  <a:pt x="0" y="0"/>
                </a:lnTo>
                <a:lnTo>
                  <a:pt x="477963" y="957707"/>
                </a:lnTo>
                <a:lnTo>
                  <a:pt x="867154" y="763524"/>
                </a:lnTo>
                <a:lnTo>
                  <a:pt x="486143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7"/>
          <p:cNvSpPr/>
          <p:nvPr/>
        </p:nvSpPr>
        <p:spPr>
          <a:xfrm>
            <a:off x="640440" y="0"/>
            <a:ext cx="1008360" cy="1117800"/>
          </a:xfrm>
          <a:custGeom>
            <a:avLst/>
            <a:gdLst/>
            <a:ahLst/>
            <a:rect l="l" t="t" r="r" b="b"/>
            <a:pathLst>
              <a:path w="1010919" h="1120140">
                <a:moveTo>
                  <a:pt x="564171" y="0"/>
                </a:moveTo>
                <a:lnTo>
                  <a:pt x="0" y="0"/>
                </a:lnTo>
                <a:lnTo>
                  <a:pt x="558841" y="1119759"/>
                </a:lnTo>
                <a:lnTo>
                  <a:pt x="1010479" y="894334"/>
                </a:lnTo>
                <a:lnTo>
                  <a:pt x="564171" y="0"/>
                </a:lnTo>
                <a:close/>
              </a:path>
            </a:pathLst>
          </a:custGeom>
          <a:solidFill>
            <a:srgbClr val="81d1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8"/>
          <p:cNvSpPr/>
          <p:nvPr/>
        </p:nvSpPr>
        <p:spPr>
          <a:xfrm>
            <a:off x="1707480" y="0"/>
            <a:ext cx="453240" cy="501120"/>
          </a:xfrm>
          <a:custGeom>
            <a:avLst/>
            <a:gdLst/>
            <a:ahLst/>
            <a:rect l="l" t="t" r="r" b="b"/>
            <a:pathLst>
              <a:path w="455930" h="503555">
                <a:moveTo>
                  <a:pt x="255462" y="0"/>
                </a:moveTo>
                <a:lnTo>
                  <a:pt x="0" y="0"/>
                </a:lnTo>
                <a:lnTo>
                  <a:pt x="251277" y="503554"/>
                </a:lnTo>
                <a:lnTo>
                  <a:pt x="455874" y="401447"/>
                </a:lnTo>
                <a:lnTo>
                  <a:pt x="255462" y="0"/>
                </a:lnTo>
                <a:close/>
              </a:path>
            </a:pathLst>
          </a:custGeom>
          <a:solidFill>
            <a:srgbClr val="4ab5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9"/>
          <p:cNvSpPr/>
          <p:nvPr/>
        </p:nvSpPr>
        <p:spPr>
          <a:xfrm>
            <a:off x="0" y="58680"/>
            <a:ext cx="378360" cy="854640"/>
          </a:xfrm>
          <a:custGeom>
            <a:avLst/>
            <a:gdLst/>
            <a:ahLst/>
            <a:rect l="l" t="t" r="r" b="b"/>
            <a:pathLst>
              <a:path w="381000" h="857250">
                <a:moveTo>
                  <a:pt x="0" y="0"/>
                </a:moveTo>
                <a:lnTo>
                  <a:pt x="0" y="480060"/>
                </a:lnTo>
                <a:lnTo>
                  <a:pt x="187782" y="857250"/>
                </a:lnTo>
                <a:lnTo>
                  <a:pt x="381000" y="764921"/>
                </a:lnTo>
                <a:lnTo>
                  <a:pt x="0" y="0"/>
                </a:lnTo>
                <a:close/>
              </a:path>
            </a:pathLst>
          </a:custGeom>
          <a:solidFill>
            <a:srgbClr val="4ab5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PlaceHolder 10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1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://ou71.omsk.obr55.ru/files/2022/02/&#1060;&#1077;&#1076;&#1077;&#1088;&#1072;&#1083;&#1100;&#1085;&#1099;&#1081;-&#1079;&#1072;&#1082;&#1086;&#1085;-&#1086;&#1090;-29.12.2012-&#1075;&#1086;&#1076;&#1072;-&#8470;-273-&#1060;&#1047;-&#1054;&#1073;-&#1086;&#1073;&#1088;&#1072;&#1079;&#1086;&#1074;&#1072;&#1085;&#1080;&#1080;-&#1074;-&#1056;&#1086;&#1089;&#1089;&#1080;&#1081;&#1089;&#1082;&#1086;&#1081;-&#1060;&#1077;&#1076;&#1077;&#1088;&#1072;&#1094;&#1080;&#1080;.-&#1057;&#1090;&#1072;&#1090;&#1100;&#1103;-67.pdf" TargetMode="External"/><Relationship Id="rId2" Type="http://schemas.openxmlformats.org/officeDocument/2006/relationships/hyperlink" Target="http://ou71.omsk.obr55.ru/files/2022/02/&#1055;&#1088;&#1080;&#1082;&#1072;&#1079;-&#1052;&#1080;&#1085;&#1080;&#1089;&#1090;&#1077;&#1088;&#1089;&#1090;&#1074;&#1072;-&#1055;&#1088;&#1086;&#1089;&#1074;&#1077;&#1097;&#1077;&#1085;&#1080;&#1103;-&#1056;&#1060;-&#1086;&#1090;-02.09.2020-&#1075;.-&#8470;-458.pdf" TargetMode="External"/><Relationship Id="rId3" Type="http://schemas.openxmlformats.org/officeDocument/2006/relationships/hyperlink" Target="http://ou71.omsk.obr55.ru/files/2022/02/&#1055;&#1088;&#1080;&#1082;&#1072;&#1079;-&#1052;&#1080;&#1085;&#1080;&#1089;&#1090;&#1077;&#1088;&#1089;&#1090;&#1074;&#1072;-&#1055;&#1088;&#1086;&#1089;&#1074;&#1077;&#1097;&#1077;&#1085;&#1080;&#1103;-&#1056;&#1060;-&#1086;&#1090;-08.10.2021-&#1075;&#1086;&#1076;&#1072;-&#8470;-707.pdf" TargetMode="External"/><Relationship Id="rId4" Type="http://schemas.openxmlformats.org/officeDocument/2006/relationships/hyperlink" Target="http://ou71.omsk.obr55.ru/files/2022/02/&#1040;&#1083;&#1075;&#1086;&#1088;&#1080;&#1090;&#1084;-&#1087;&#1086;&#1088;&#1103;&#1076;&#1082;&#1072;-&#1087;&#1088;&#1080;&#1077;&#1084;&#1072;-&#1085;&#1072;-&#1086;&#1073;&#1091;&#1095;&#1077;&#1085;&#1080;&#1077;.pdf" TargetMode="External"/><Relationship Id="rId5" Type="http://schemas.openxmlformats.org/officeDocument/2006/relationships/hyperlink" Target="http://ou71.omsk.obr55.ru/files/2022/02/&#1055;&#1088;&#1080;&#1082;&#1072;&#1079;-&#1076;&#1077;&#1087;&#1072;&#1088;&#1090;&#1072;&#1084;&#1077;&#1085;&#1090;&#1072;-&#1086;&#1073;&#1088;&#1072;&#1079;&#1086;&#1074;&#1072;&#1085;&#1080;&#1103;-&#1040;&#1076;&#1084;&#1080;&#1085;&#1080;&#1089;&#1090;&#1088;&#1072;&#1094;&#1080;&#1080;-&#1054;&#1084;&#1089;&#1082;&#1072;-142.pdf" TargetMode="External"/><Relationship Id="rId6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s://sh71-omsk-r52.gosweb.gosuslugi.ru/" TargetMode="External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396600" y="456840"/>
            <a:ext cx="3421440" cy="14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РОДИТЕЛЬСКОЕ  СОБРАНИЕ</a:t>
            </a:r>
            <a:br/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1</a:t>
            </a:r>
            <a:r>
              <a:rPr b="1" lang="ru-RU" sz="3200" spc="-41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7" strike="noStrike">
                <a:solidFill>
                  <a:srgbClr val="005da1"/>
                </a:solidFill>
                <a:latin typeface="Arial"/>
                <a:ea typeface="DejaVu Sans"/>
              </a:rPr>
              <a:t>класс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685800" y="1920240"/>
            <a:ext cx="8303400" cy="22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5760" algn="ctr">
              <a:lnSpc>
                <a:spcPct val="100000"/>
              </a:lnSpc>
              <a:spcBef>
                <a:spcPts val="99"/>
              </a:spcBef>
            </a:pPr>
            <a:r>
              <a:rPr b="1" lang="ru-RU" sz="3200" spc="-12" strike="noStrike">
                <a:solidFill>
                  <a:srgbClr val="005da1"/>
                </a:solidFill>
                <a:latin typeface="Arial"/>
                <a:ea typeface="DejaVu Sans"/>
              </a:rPr>
              <a:t>2025</a:t>
            </a:r>
            <a:r>
              <a:rPr b="1" lang="ru-RU" sz="3200" spc="-26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–</a:t>
            </a:r>
            <a:r>
              <a:rPr b="1" lang="ru-RU" sz="3200" spc="-32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7" strike="noStrike">
                <a:solidFill>
                  <a:srgbClr val="005da1"/>
                </a:solidFill>
                <a:latin typeface="Arial"/>
                <a:ea typeface="DejaVu Sans"/>
              </a:rPr>
              <a:t>2026</a:t>
            </a:r>
            <a:r>
              <a:rPr b="1" lang="ru-RU" sz="3200" spc="-21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7" strike="noStrike">
                <a:solidFill>
                  <a:srgbClr val="005da1"/>
                </a:solidFill>
                <a:latin typeface="Arial"/>
                <a:ea typeface="DejaVu Sans"/>
              </a:rPr>
              <a:t>учебный</a:t>
            </a:r>
            <a:r>
              <a:rPr b="1" lang="ru-RU" sz="3200" spc="-26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год</a:t>
            </a:r>
            <a:endParaRPr b="0" lang="ru-RU" sz="3200" spc="-1" strike="noStrike">
              <a:latin typeface="Arial"/>
            </a:endParaRPr>
          </a:p>
          <a:p>
            <a:pPr marL="5040" algn="ctr">
              <a:lnSpc>
                <a:spcPct val="100000"/>
              </a:lnSpc>
              <a:spcBef>
                <a:spcPts val="6"/>
              </a:spcBef>
            </a:pPr>
            <a:endParaRPr b="0" lang="ru-RU" sz="3200" spc="-1" strike="noStrike">
              <a:latin typeface="Arial"/>
            </a:endParaRPr>
          </a:p>
          <a:p>
            <a:pPr marL="5040" algn="ctr">
              <a:lnSpc>
                <a:spcPct val="100000"/>
              </a:lnSpc>
              <a:spcBef>
                <a:spcPts val="6"/>
              </a:spcBef>
            </a:pPr>
            <a:r>
              <a:rPr b="1" lang="ru-RU" sz="2800" spc="-12" strike="noStrike">
                <a:solidFill>
                  <a:srgbClr val="001f5f"/>
                </a:solidFill>
                <a:latin typeface="Arial"/>
                <a:ea typeface="DejaVu Sans"/>
              </a:rPr>
              <a:t>БОУ</a:t>
            </a:r>
            <a:r>
              <a:rPr b="1" lang="ru-RU" sz="2800" spc="-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800" spc="-7" strike="noStrike">
                <a:solidFill>
                  <a:srgbClr val="001f5f"/>
                </a:solidFill>
                <a:latin typeface="Arial"/>
                <a:ea typeface="DejaVu Sans"/>
              </a:rPr>
              <a:t>г.</a:t>
            </a:r>
            <a:r>
              <a:rPr b="1" lang="ru-RU" sz="2800" spc="-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800" spc="-12" strike="noStrike">
                <a:solidFill>
                  <a:srgbClr val="001f5f"/>
                </a:solidFill>
                <a:latin typeface="Arial"/>
                <a:ea typeface="DejaVu Sans"/>
              </a:rPr>
              <a:t>Омска</a:t>
            </a:r>
            <a:endParaRPr b="0" lang="ru-RU" sz="2800" spc="-1" strike="noStrike">
              <a:latin typeface="Arial"/>
            </a:endParaRPr>
          </a:p>
          <a:p>
            <a:pPr marL="44280" algn="ctr">
              <a:lnSpc>
                <a:spcPct val="100000"/>
              </a:lnSpc>
            </a:pPr>
            <a:r>
              <a:rPr b="1" lang="ru-RU" sz="2800" spc="-12" strike="noStrike">
                <a:solidFill>
                  <a:srgbClr val="001f5f"/>
                </a:solidFill>
                <a:latin typeface="Arial"/>
                <a:ea typeface="DejaVu Sans"/>
              </a:rPr>
              <a:t>«Средняя </a:t>
            </a:r>
            <a:r>
              <a:rPr b="1" lang="ru-RU" sz="2800" spc="-7" strike="noStrike">
                <a:solidFill>
                  <a:srgbClr val="001f5f"/>
                </a:solidFill>
                <a:latin typeface="Arial"/>
                <a:ea typeface="DejaVu Sans"/>
              </a:rPr>
              <a:t>общеобразовательная </a:t>
            </a:r>
            <a:r>
              <a:rPr b="1" lang="ru-RU" sz="2800" spc="-76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800" spc="-12" strike="noStrike">
                <a:solidFill>
                  <a:srgbClr val="001f5f"/>
                </a:solidFill>
                <a:latin typeface="Arial"/>
                <a:ea typeface="DejaVu Sans"/>
              </a:rPr>
              <a:t>школа</a:t>
            </a:r>
            <a:r>
              <a:rPr b="1" lang="ru-RU" sz="2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800" spc="-7" strike="noStrike">
                <a:solidFill>
                  <a:srgbClr val="001f5f"/>
                </a:solidFill>
                <a:latin typeface="Arial"/>
                <a:ea typeface="DejaVu Sans"/>
              </a:rPr>
              <a:t>№71»</a:t>
            </a:r>
            <a:endParaRPr b="0" lang="ru-RU" sz="2800" spc="-1" strike="noStrike">
              <a:latin typeface="Arial"/>
            </a:endParaRPr>
          </a:p>
          <a:p>
            <a:pPr marL="1861200" indent="-184644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5" strike="noStrike">
                <a:solidFill>
                  <a:srgbClr val="001f5f"/>
                </a:solidFill>
                <a:latin typeface="Arial"/>
                <a:ea typeface="DejaVu Sans"/>
              </a:rPr>
              <a:t>(ул.</a:t>
            </a:r>
            <a:r>
              <a:rPr b="1" lang="ru-RU" sz="2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800" spc="-7" strike="noStrike">
                <a:solidFill>
                  <a:srgbClr val="001f5f"/>
                </a:solidFill>
                <a:latin typeface="Arial"/>
                <a:ea typeface="DejaVu Sans"/>
              </a:rPr>
              <a:t>Усадебная, 13</a:t>
            </a:r>
            <a:r>
              <a:rPr b="1" lang="ru-RU" sz="2800" spc="-12" strike="noStrike">
                <a:solidFill>
                  <a:srgbClr val="001f5f"/>
                </a:solidFill>
                <a:latin typeface="Arial"/>
                <a:ea typeface="DejaVu Sans"/>
              </a:rPr>
              <a:t>, </a:t>
            </a:r>
            <a:r>
              <a:rPr b="1" lang="ru-RU" sz="2800" spc="-21" strike="noStrike">
                <a:solidFill>
                  <a:srgbClr val="001f5f"/>
                </a:solidFill>
                <a:latin typeface="Arial"/>
                <a:ea typeface="DejaVu Sans"/>
              </a:rPr>
              <a:t>тел.</a:t>
            </a:r>
            <a:r>
              <a:rPr b="1" lang="ru-RU" sz="2800" spc="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1f5f"/>
                </a:solidFill>
                <a:latin typeface="Arial"/>
                <a:ea typeface="DejaVu Sans"/>
              </a:rPr>
              <a:t>42-94-07)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8921880" y="71280"/>
            <a:ext cx="10404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97" strike="noStrike">
                <a:solidFill>
                  <a:srgbClr val="4ab5d9"/>
                </a:solidFill>
                <a:latin typeface="Roboto"/>
                <a:ea typeface="DejaVu Sans"/>
              </a:rPr>
              <a:t>1</a:t>
            </a:r>
            <a:endParaRPr b="0" lang="ru-RU" sz="13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120240" y="900000"/>
            <a:ext cx="2218320" cy="211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object 2_9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5141160"/>
          </a:xfrm>
          <a:prstGeom prst="rect">
            <a:avLst/>
          </a:prstGeom>
          <a:ln w="0"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2113200" y="189000"/>
            <a:ext cx="4871880" cy="86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000" spc="-21" strike="noStrike">
                <a:solidFill>
                  <a:srgbClr val="c00000"/>
                </a:solidFill>
                <a:latin typeface="Calibri"/>
                <a:ea typeface="DejaVu Sans"/>
              </a:rPr>
              <a:t>Требования</a:t>
            </a:r>
            <a:r>
              <a:rPr b="1" lang="ru-RU" sz="3000" spc="-1" strike="noStrike">
                <a:solidFill>
                  <a:srgbClr val="c00000"/>
                </a:solidFill>
                <a:latin typeface="Calibri"/>
                <a:ea typeface="DejaVu Sans"/>
              </a:rPr>
              <a:t> к</a:t>
            </a:r>
            <a:r>
              <a:rPr b="1" lang="ru-RU" sz="3000" spc="-1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3000" spc="-7" strike="noStrike">
                <a:solidFill>
                  <a:srgbClr val="c00000"/>
                </a:solidFill>
                <a:latin typeface="Calibri"/>
                <a:ea typeface="DejaVu Sans"/>
              </a:rPr>
              <a:t>сменной</a:t>
            </a:r>
            <a:r>
              <a:rPr b="1" lang="ru-RU" sz="3000" spc="-1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3000" spc="-12" strike="noStrike">
                <a:solidFill>
                  <a:srgbClr val="c00000"/>
                </a:solidFill>
                <a:latin typeface="Calibri"/>
                <a:ea typeface="DejaVu Sans"/>
              </a:rPr>
              <a:t>обуви</a:t>
            </a:r>
            <a:endParaRPr b="0" lang="ru-RU" sz="3000" spc="-1" strike="noStrike">
              <a:latin typeface="Arial"/>
            </a:endParaRPr>
          </a:p>
        </p:txBody>
      </p:sp>
      <p:grpSp>
        <p:nvGrpSpPr>
          <p:cNvPr id="231" name="Group 2"/>
          <p:cNvGrpSpPr/>
          <p:nvPr/>
        </p:nvGrpSpPr>
        <p:grpSpPr>
          <a:xfrm>
            <a:off x="1463760" y="803160"/>
            <a:ext cx="6159960" cy="4177440"/>
            <a:chOff x="1463760" y="803160"/>
            <a:chExt cx="6159960" cy="4177440"/>
          </a:xfrm>
        </p:grpSpPr>
        <p:pic>
          <p:nvPicPr>
            <p:cNvPr id="232" name="object 5_9" descr=""/>
            <p:cNvPicPr/>
            <p:nvPr/>
          </p:nvPicPr>
          <p:blipFill>
            <a:blip r:embed="rId2"/>
            <a:stretch/>
          </p:blipFill>
          <p:spPr>
            <a:xfrm>
              <a:off x="1463760" y="803160"/>
              <a:ext cx="2945520" cy="171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3" name="object 6_2" descr=""/>
            <p:cNvPicPr/>
            <p:nvPr/>
          </p:nvPicPr>
          <p:blipFill>
            <a:blip r:embed="rId3"/>
            <a:stretch/>
          </p:blipFill>
          <p:spPr>
            <a:xfrm>
              <a:off x="4680000" y="803160"/>
              <a:ext cx="2943720" cy="1765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4" name="object 7_2" descr=""/>
            <p:cNvPicPr/>
            <p:nvPr/>
          </p:nvPicPr>
          <p:blipFill>
            <a:blip r:embed="rId4"/>
            <a:stretch/>
          </p:blipFill>
          <p:spPr>
            <a:xfrm>
              <a:off x="1517760" y="3268800"/>
              <a:ext cx="2677320" cy="1711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5" name="CustomShape 3"/>
          <p:cNvSpPr/>
          <p:nvPr/>
        </p:nvSpPr>
        <p:spPr>
          <a:xfrm>
            <a:off x="1666800" y="2593440"/>
            <a:ext cx="253764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72080">
              <a:lnSpc>
                <a:spcPct val="100000"/>
              </a:lnSpc>
              <a:spcBef>
                <a:spcPts val="105"/>
              </a:spcBef>
            </a:pP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r>
              <a:rPr b="1" lang="ru-RU" sz="1350" spc="-12" strike="noStrike">
                <a:solidFill>
                  <a:srgbClr val="000000"/>
                </a:solidFill>
                <a:latin typeface="Calibri"/>
                <a:ea typeface="DejaVu Sans"/>
              </a:rPr>
              <a:t>ы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сот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а</a:t>
            </a:r>
            <a:r>
              <a:rPr b="1" lang="ru-RU" sz="135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5" strike="noStrike">
                <a:solidFill>
                  <a:srgbClr val="000000"/>
                </a:solidFill>
                <a:latin typeface="Calibri"/>
                <a:ea typeface="DejaVu Sans"/>
              </a:rPr>
              <a:t>к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а</a:t>
            </a:r>
            <a:r>
              <a:rPr b="1" lang="ru-RU" sz="1350" spc="-26" strike="noStrike">
                <a:solidFill>
                  <a:srgbClr val="000000"/>
                </a:solidFill>
                <a:latin typeface="Calibri"/>
                <a:ea typeface="DejaVu Sans"/>
              </a:rPr>
              <a:t>б</a:t>
            </a:r>
            <a:r>
              <a:rPr b="1" lang="ru-RU" sz="1350" spc="-12" strike="noStrike">
                <a:solidFill>
                  <a:srgbClr val="000000"/>
                </a:solidFill>
                <a:latin typeface="Calibri"/>
                <a:ea typeface="DejaVu Sans"/>
              </a:rPr>
              <a:t>л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у</a:t>
            </a:r>
            <a:r>
              <a:rPr b="1" lang="ru-RU" sz="1350" spc="-26" strike="noStrike">
                <a:solidFill>
                  <a:srgbClr val="000000"/>
                </a:solidFill>
                <a:latin typeface="Calibri"/>
                <a:ea typeface="DejaVu Sans"/>
              </a:rPr>
              <a:t>к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а</a:t>
            </a:r>
            <a:r>
              <a:rPr b="1" lang="ru-RU" sz="135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п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рев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ышает</a:t>
            </a:r>
            <a:endParaRPr b="0" lang="ru-RU" sz="1350" spc="-1" strike="noStrike">
              <a:latin typeface="Arial"/>
            </a:endParaRPr>
          </a:p>
          <a:p>
            <a:pPr marL="12600" indent="48240">
              <a:lnSpc>
                <a:spcPct val="100000"/>
              </a:lnSpc>
              <a:tabLst>
                <a:tab algn="l" pos="0"/>
              </a:tabLst>
            </a:pP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2 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см,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не 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обеспечивается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прочная </a:t>
            </a:r>
            <a:r>
              <a:rPr b="1" lang="ru-RU" sz="1350" spc="-29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фи</a:t>
            </a:r>
            <a:r>
              <a:rPr b="1" lang="ru-RU" sz="1350" spc="-32" strike="noStrike">
                <a:solidFill>
                  <a:srgbClr val="000000"/>
                </a:solidFill>
                <a:latin typeface="Calibri"/>
                <a:ea typeface="DejaVu Sans"/>
              </a:rPr>
              <a:t>к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са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ция</a:t>
            </a:r>
            <a:r>
              <a:rPr b="1" lang="ru-RU" sz="135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5" strike="noStrike">
                <a:solidFill>
                  <a:srgbClr val="000000"/>
                </a:solidFill>
                <a:latin typeface="Calibri"/>
                <a:ea typeface="DejaVu Sans"/>
              </a:rPr>
              <a:t>г</a:t>
            </a:r>
            <a:r>
              <a:rPr b="1" lang="ru-RU" sz="1350" spc="-26" strike="noStrike">
                <a:solidFill>
                  <a:srgbClr val="000000"/>
                </a:solidFill>
                <a:latin typeface="Calibri"/>
                <a:ea typeface="DejaVu Sans"/>
              </a:rPr>
              <a:t>о</a:t>
            </a:r>
            <a:r>
              <a:rPr b="1" lang="ru-RU" sz="1350" spc="-12" strike="noStrike">
                <a:solidFill>
                  <a:srgbClr val="000000"/>
                </a:solidFill>
                <a:latin typeface="Calibri"/>
                <a:ea typeface="DejaVu Sans"/>
              </a:rPr>
              <a:t>л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е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нос</a:t>
            </a:r>
            <a:r>
              <a:rPr b="1" lang="ru-RU" sz="1350" spc="-15" strike="noStrike">
                <a:solidFill>
                  <a:srgbClr val="000000"/>
                </a:solidFill>
                <a:latin typeface="Calibri"/>
                <a:ea typeface="DejaVu Sans"/>
              </a:rPr>
              <a:t>т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опн</a:t>
            </a:r>
            <a:r>
              <a:rPr b="1" lang="ru-RU" sz="1350" spc="-12" strike="noStrike">
                <a:solidFill>
                  <a:srgbClr val="000000"/>
                </a:solidFill>
                <a:latin typeface="Calibri"/>
                <a:ea typeface="DejaVu Sans"/>
              </a:rPr>
              <a:t>о</a:t>
            </a:r>
            <a:r>
              <a:rPr b="1" lang="ru-RU" sz="1350" spc="-15" strike="noStrike">
                <a:solidFill>
                  <a:srgbClr val="000000"/>
                </a:solidFill>
                <a:latin typeface="Calibri"/>
                <a:ea typeface="DejaVu Sans"/>
              </a:rPr>
              <a:t>г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о</a:t>
            </a:r>
            <a:r>
              <a:rPr b="1" lang="ru-RU" sz="135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с</a:t>
            </a:r>
            <a:r>
              <a:rPr b="1" lang="ru-RU" sz="1350" spc="-15" strike="noStrike">
                <a:solidFill>
                  <a:srgbClr val="000000"/>
                </a:solidFill>
                <a:latin typeface="Calibri"/>
                <a:ea typeface="DejaVu Sans"/>
              </a:rPr>
              <a:t>у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става</a:t>
            </a:r>
            <a:endParaRPr b="0" lang="ru-RU" sz="1350" spc="-1" strike="noStrike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4812120" y="2701440"/>
            <a:ext cx="2197800" cy="4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Обувь</a:t>
            </a:r>
            <a:r>
              <a:rPr b="1" lang="ru-RU" sz="135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зауженная</a:t>
            </a:r>
            <a:r>
              <a:rPr b="1" lang="ru-RU" sz="135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r>
              <a:rPr b="1" lang="ru-RU" sz="135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носочной</a:t>
            </a:r>
            <a:endParaRPr b="0" lang="ru-RU" sz="1350" spc="-1" strike="noStrike">
              <a:latin typeface="Arial"/>
            </a:endParaRPr>
          </a:p>
          <a:p>
            <a:pPr marL="218520">
              <a:lnSpc>
                <a:spcPct val="100000"/>
              </a:lnSpc>
            </a:pP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части.</a:t>
            </a:r>
            <a:endParaRPr b="0" lang="ru-RU" sz="1350" spc="-1" strike="noStrike">
              <a:latin typeface="Arial"/>
            </a:endParaRPr>
          </a:p>
        </p:txBody>
      </p:sp>
      <p:sp>
        <p:nvSpPr>
          <p:cNvPr id="237" name="CustomShape 5"/>
          <p:cNvSpPr/>
          <p:nvPr/>
        </p:nvSpPr>
        <p:spPr>
          <a:xfrm>
            <a:off x="4354200" y="3987360"/>
            <a:ext cx="316620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253440" indent="-238680">
              <a:lnSpc>
                <a:spcPct val="100000"/>
              </a:lnSpc>
              <a:spcBef>
                <a:spcPts val="105"/>
              </a:spcBef>
              <a:tabLst>
                <a:tab algn="l" pos="0"/>
              </a:tabLst>
            </a:pP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Обувь</a:t>
            </a:r>
            <a:r>
              <a:rPr b="1" lang="ru-RU" sz="135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не</a:t>
            </a:r>
            <a:r>
              <a:rPr b="1" lang="ru-RU" sz="135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имеет</a:t>
            </a:r>
            <a:r>
              <a:rPr b="1" lang="ru-RU" sz="135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фиксированного</a:t>
            </a:r>
            <a:r>
              <a:rPr b="1" lang="ru-RU" sz="135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задника, </a:t>
            </a:r>
            <a:r>
              <a:rPr b="1" lang="ru-RU" sz="1350" spc="-29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не</a:t>
            </a:r>
            <a:r>
              <a:rPr b="1" lang="ru-RU" sz="135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обеспечивает</a:t>
            </a:r>
            <a:r>
              <a:rPr b="1" lang="ru-RU" sz="135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прочную</a:t>
            </a:r>
            <a:r>
              <a:rPr b="1" lang="ru-RU" sz="135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фиксацию</a:t>
            </a:r>
            <a:r>
              <a:rPr b="1" lang="ru-RU" sz="135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endParaRPr b="0" lang="ru-RU" sz="1350" spc="-1" strike="noStrike">
              <a:latin typeface="Arial"/>
            </a:endParaRPr>
          </a:p>
          <a:p>
            <a:pPr marL="1085040" indent="-238680">
              <a:lnSpc>
                <a:spcPct val="100000"/>
              </a:lnSpc>
              <a:tabLst>
                <a:tab algn="l" pos="0"/>
              </a:tabLst>
            </a:pP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н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о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со</a:t>
            </a:r>
            <a:r>
              <a:rPr b="1" lang="ru-RU" sz="1350" spc="-12" strike="noStrike">
                <a:solidFill>
                  <a:srgbClr val="000000"/>
                </a:solidFill>
                <a:latin typeface="Calibri"/>
                <a:ea typeface="DejaVu Sans"/>
              </a:rPr>
              <a:t>ч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н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ой</a:t>
            </a:r>
            <a:r>
              <a:rPr b="1" lang="ru-RU" sz="135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ча</a:t>
            </a:r>
            <a:r>
              <a:rPr b="1" lang="ru-RU" sz="1350" spc="-12" strike="noStrike">
                <a:solidFill>
                  <a:srgbClr val="000000"/>
                </a:solidFill>
                <a:latin typeface="Calibri"/>
                <a:ea typeface="DejaVu Sans"/>
              </a:rPr>
              <a:t>с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ти.</a:t>
            </a:r>
            <a:endParaRPr b="0" lang="ru-RU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object 2_10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5141160"/>
          </a:xfrm>
          <a:prstGeom prst="rect">
            <a:avLst/>
          </a:prstGeom>
          <a:ln w="0"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2135520" y="186120"/>
            <a:ext cx="4869360" cy="86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000" spc="-21" strike="noStrike">
                <a:solidFill>
                  <a:srgbClr val="c00000"/>
                </a:solidFill>
                <a:latin typeface="Calibri"/>
                <a:ea typeface="DejaVu Sans"/>
              </a:rPr>
              <a:t>Требования</a:t>
            </a:r>
            <a:r>
              <a:rPr b="1" lang="ru-RU" sz="30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3000" spc="-1" strike="noStrike">
                <a:solidFill>
                  <a:srgbClr val="c00000"/>
                </a:solidFill>
                <a:latin typeface="Calibri"/>
                <a:ea typeface="DejaVu Sans"/>
              </a:rPr>
              <a:t>к</a:t>
            </a:r>
            <a:r>
              <a:rPr b="1" lang="ru-RU" sz="3000" spc="-12" strike="noStrike">
                <a:solidFill>
                  <a:srgbClr val="c00000"/>
                </a:solidFill>
                <a:latin typeface="Calibri"/>
                <a:ea typeface="DejaVu Sans"/>
              </a:rPr>
              <a:t> сменной</a:t>
            </a:r>
            <a:r>
              <a:rPr b="1" lang="ru-RU" sz="30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3000" spc="-12" strike="noStrike">
                <a:solidFill>
                  <a:srgbClr val="c00000"/>
                </a:solidFill>
                <a:latin typeface="Calibri"/>
                <a:ea typeface="DejaVu Sans"/>
              </a:rPr>
              <a:t>обуви</a:t>
            </a:r>
            <a:endParaRPr b="0" lang="ru-RU" sz="3000" spc="-1" strike="noStrike">
              <a:latin typeface="Arial"/>
            </a:endParaRPr>
          </a:p>
        </p:txBody>
      </p:sp>
      <p:grpSp>
        <p:nvGrpSpPr>
          <p:cNvPr id="240" name="Group 2"/>
          <p:cNvGrpSpPr/>
          <p:nvPr/>
        </p:nvGrpSpPr>
        <p:grpSpPr>
          <a:xfrm>
            <a:off x="1517760" y="803160"/>
            <a:ext cx="5967720" cy="3855240"/>
            <a:chOff x="1517760" y="803160"/>
            <a:chExt cx="5967720" cy="3855240"/>
          </a:xfrm>
        </p:grpSpPr>
        <p:pic>
          <p:nvPicPr>
            <p:cNvPr id="241" name="object 5_10" descr=""/>
            <p:cNvPicPr/>
            <p:nvPr/>
          </p:nvPicPr>
          <p:blipFill>
            <a:blip r:embed="rId2"/>
            <a:stretch/>
          </p:blipFill>
          <p:spPr>
            <a:xfrm>
              <a:off x="1517760" y="857160"/>
              <a:ext cx="2515320" cy="1872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2" name="object 6_5" descr=""/>
            <p:cNvPicPr/>
            <p:nvPr/>
          </p:nvPicPr>
          <p:blipFill>
            <a:blip r:embed="rId3"/>
            <a:stretch/>
          </p:blipFill>
          <p:spPr>
            <a:xfrm>
              <a:off x="4894200" y="803160"/>
              <a:ext cx="2591280" cy="205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3" name="object 7_5" descr=""/>
            <p:cNvPicPr/>
            <p:nvPr/>
          </p:nvPicPr>
          <p:blipFill>
            <a:blip r:embed="rId4"/>
            <a:stretch/>
          </p:blipFill>
          <p:spPr>
            <a:xfrm>
              <a:off x="1517760" y="3000240"/>
              <a:ext cx="2623320" cy="1658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4" name="CustomShape 3"/>
          <p:cNvSpPr/>
          <p:nvPr/>
        </p:nvSpPr>
        <p:spPr>
          <a:xfrm>
            <a:off x="4651560" y="3315960"/>
            <a:ext cx="2590200" cy="16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100" spc="-7" strike="noStrike">
                <a:solidFill>
                  <a:srgbClr val="000000"/>
                </a:solidFill>
                <a:latin typeface="Calibri"/>
                <a:ea typeface="DejaVu Sans"/>
              </a:rPr>
              <a:t>Обувь,</a:t>
            </a:r>
            <a:endParaRPr b="0" lang="ru-RU" sz="21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2100" spc="-7" strike="noStrike">
                <a:solidFill>
                  <a:srgbClr val="000000"/>
                </a:solidFill>
                <a:latin typeface="Calibri"/>
                <a:ea typeface="DejaVu Sans"/>
              </a:rPr>
              <a:t>со</a:t>
            </a:r>
            <a:r>
              <a:rPr b="1" lang="ru-RU" sz="2100" spc="-21" strike="noStrike">
                <a:solidFill>
                  <a:srgbClr val="000000"/>
                </a:solidFill>
                <a:latin typeface="Calibri"/>
                <a:ea typeface="DejaVu Sans"/>
              </a:rPr>
              <a:t>о</a:t>
            </a:r>
            <a:r>
              <a:rPr b="1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тве</a:t>
            </a:r>
            <a:r>
              <a:rPr b="1" lang="ru-RU" sz="2100" spc="-15" strike="noStrike">
                <a:solidFill>
                  <a:srgbClr val="000000"/>
                </a:solidFill>
                <a:latin typeface="Calibri"/>
                <a:ea typeface="DejaVu Sans"/>
              </a:rPr>
              <a:t>т</a:t>
            </a:r>
            <a:r>
              <a:rPr b="1" lang="ru-RU" sz="2100" spc="-7" strike="noStrike">
                <a:solidFill>
                  <a:srgbClr val="000000"/>
                </a:solidFill>
                <a:latin typeface="Calibri"/>
                <a:ea typeface="DejaVu Sans"/>
              </a:rPr>
              <a:t>ст</a:t>
            </a:r>
            <a:r>
              <a:rPr b="1" lang="ru-RU" sz="2100" spc="-15" strike="noStrike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r>
              <a:rPr b="1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ующая  </a:t>
            </a:r>
            <a:r>
              <a:rPr b="1" lang="ru-RU" sz="2100" spc="-7" strike="noStrike">
                <a:solidFill>
                  <a:srgbClr val="000000"/>
                </a:solidFill>
                <a:latin typeface="Calibri"/>
                <a:ea typeface="DejaVu Sans"/>
              </a:rPr>
              <a:t>требованиям</a:t>
            </a:r>
            <a:endParaRPr b="0" lang="ru-RU" sz="21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2100" spc="-12" strike="noStrike">
                <a:solidFill>
                  <a:srgbClr val="000000"/>
                </a:solidFill>
                <a:latin typeface="Calibri"/>
                <a:ea typeface="DejaVu Sans"/>
              </a:rPr>
              <a:t>стандартов</a:t>
            </a:r>
            <a:r>
              <a:rPr b="1" lang="ru-RU" sz="210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к</a:t>
            </a:r>
            <a:r>
              <a:rPr b="1" lang="ru-RU" sz="210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2100" spc="-7" strike="noStrike">
                <a:solidFill>
                  <a:srgbClr val="000000"/>
                </a:solidFill>
                <a:latin typeface="Calibri"/>
                <a:ea typeface="DejaVu Sans"/>
              </a:rPr>
              <a:t>сменной </a:t>
            </a:r>
            <a:r>
              <a:rPr b="1" lang="ru-RU" sz="2100" spc="-4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2100" spc="-12" strike="noStrike">
                <a:solidFill>
                  <a:srgbClr val="000000"/>
                </a:solidFill>
                <a:latin typeface="Calibri"/>
                <a:ea typeface="DejaVu Sans"/>
              </a:rPr>
              <a:t>обуви</a:t>
            </a:r>
            <a:endParaRPr b="0" lang="ru-RU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080000" y="459360"/>
            <a:ext cx="7017840" cy="439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Психологическая готовность</a:t>
            </a:r>
            <a:br/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 к школе</a:t>
            </a:r>
            <a:br/>
            <a:br/>
            <a:r>
              <a:rPr b="0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Консультации по предварительной записи в рамках работы консультационного пункта </a:t>
            </a:r>
            <a:br/>
            <a:r>
              <a:rPr b="0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по т. 42-94-07</a:t>
            </a:r>
            <a:br/>
            <a:br/>
            <a:endParaRPr b="0" lang="ru-RU" sz="3200" spc="-1" strike="noStrike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8921880" y="71280"/>
            <a:ext cx="10404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97" strike="noStrike">
                <a:solidFill>
                  <a:srgbClr val="4ab5d9"/>
                </a:solidFill>
                <a:latin typeface="Roboto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1620000" y="1080000"/>
            <a:ext cx="6648480" cy="353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2880000" y="141480"/>
            <a:ext cx="5937840" cy="9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7" strike="noStrike">
                <a:solidFill>
                  <a:srgbClr val="005da1"/>
                </a:solidFill>
                <a:latin typeface="Arial"/>
                <a:ea typeface="DejaVu Sans"/>
              </a:rPr>
              <a:t>Учебный</a:t>
            </a:r>
            <a:r>
              <a:rPr b="1" lang="ru-RU" sz="3200" spc="-75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план 1 класса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8921880" y="71280"/>
            <a:ext cx="10404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97" strike="noStrike">
                <a:solidFill>
                  <a:srgbClr val="4ab5d9"/>
                </a:solidFill>
                <a:latin typeface="Roboto"/>
                <a:ea typeface="DejaVu Sans"/>
              </a:rPr>
              <a:t>9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847080" y="787320"/>
            <a:ext cx="7790760" cy="375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88920">
              <a:lnSpc>
                <a:spcPct val="120000"/>
              </a:lnSpc>
              <a:spcBef>
                <a:spcPts val="99"/>
              </a:spcBef>
            </a:pPr>
            <a:r>
              <a:rPr b="1" lang="ru-RU" sz="2000" spc="-21" strike="noStrike">
                <a:solidFill>
                  <a:srgbClr val="001f5f"/>
                </a:solidFill>
                <a:latin typeface="Arial"/>
                <a:ea typeface="DejaVu Sans"/>
              </a:rPr>
              <a:t>Русский</a:t>
            </a:r>
            <a:r>
              <a:rPr b="1" lang="ru-RU" sz="2000" spc="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язык</a:t>
            </a:r>
            <a:r>
              <a:rPr b="1" lang="ru-RU" sz="2000" spc="-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–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5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часов;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 marL="88920">
              <a:lnSpc>
                <a:spcPct val="120000"/>
              </a:lnSpc>
              <a:spcBef>
                <a:spcPts val="99"/>
              </a:spcBef>
            </a:pP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Литературное</a:t>
            </a:r>
            <a:r>
              <a:rPr b="1" lang="ru-RU" sz="2000" spc="1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чтение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 –</a:t>
            </a:r>
            <a:r>
              <a:rPr b="1" lang="ru-RU" sz="2000" spc="-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4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часа; </a:t>
            </a:r>
            <a:r>
              <a:rPr b="1" lang="ru-RU" sz="2000" spc="-65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 marL="88920">
              <a:lnSpc>
                <a:spcPct val="120000"/>
              </a:lnSpc>
              <a:spcBef>
                <a:spcPts val="99"/>
              </a:spcBef>
            </a:pPr>
            <a:r>
              <a:rPr b="1" lang="ru-RU" sz="2000" spc="-15" strike="noStrike">
                <a:solidFill>
                  <a:srgbClr val="001f5f"/>
                </a:solidFill>
                <a:latin typeface="Arial"/>
                <a:ea typeface="DejaVu Sans"/>
              </a:rPr>
              <a:t>Математика</a:t>
            </a:r>
            <a:r>
              <a:rPr b="1" lang="ru-RU" sz="2000" spc="4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–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4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часа;</a:t>
            </a:r>
            <a:endParaRPr b="0" lang="ru-RU" sz="2000" spc="-1" strike="noStrike">
              <a:latin typeface="Arial"/>
            </a:endParaRPr>
          </a:p>
          <a:p>
            <a:pPr marL="88920">
              <a:lnSpc>
                <a:spcPct val="120000"/>
              </a:lnSpc>
              <a:spcBef>
                <a:spcPts val="6"/>
              </a:spcBef>
            </a:pP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Окружающий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 мир</a:t>
            </a:r>
            <a:r>
              <a:rPr b="1" lang="ru-RU" sz="2000" spc="-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–</a:t>
            </a:r>
            <a:r>
              <a:rPr b="1" lang="ru-RU" sz="2000" spc="-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2</a:t>
            </a:r>
            <a:r>
              <a:rPr b="1" lang="ru-RU" sz="2000" spc="-1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часа; </a:t>
            </a:r>
            <a:r>
              <a:rPr b="1" lang="ru-RU" sz="2000" spc="-65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 marL="88920">
              <a:lnSpc>
                <a:spcPct val="120000"/>
              </a:lnSpc>
              <a:spcBef>
                <a:spcPts val="6"/>
              </a:spcBef>
            </a:pPr>
            <a:r>
              <a:rPr b="1" lang="ru-RU" sz="2000" spc="-32" strike="noStrike">
                <a:solidFill>
                  <a:srgbClr val="001f5f"/>
                </a:solidFill>
                <a:latin typeface="Arial"/>
                <a:ea typeface="DejaVu Sans"/>
              </a:rPr>
              <a:t>Технология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 –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 1 час;</a:t>
            </a:r>
            <a:endParaRPr b="0" lang="ru-RU" sz="2000" spc="-1" strike="noStrike">
              <a:latin typeface="Arial"/>
            </a:endParaRPr>
          </a:p>
          <a:p>
            <a:pPr marL="88920">
              <a:lnSpc>
                <a:spcPct val="100000"/>
              </a:lnSpc>
              <a:spcBef>
                <a:spcPts val="575"/>
              </a:spcBef>
            </a:pP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Изобразительное</a:t>
            </a:r>
            <a:r>
              <a:rPr b="1" lang="ru-RU" sz="2000" spc="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21" strike="noStrike">
                <a:solidFill>
                  <a:srgbClr val="001f5f"/>
                </a:solidFill>
                <a:latin typeface="Arial"/>
                <a:ea typeface="DejaVu Sans"/>
              </a:rPr>
              <a:t>искусство</a:t>
            </a:r>
            <a:r>
              <a:rPr b="1" lang="ru-RU" sz="2000" spc="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–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1</a:t>
            </a:r>
            <a:r>
              <a:rPr b="1" lang="ru-RU" sz="2000" spc="-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час;</a:t>
            </a:r>
            <a:endParaRPr b="0" lang="ru-RU" sz="2000" spc="-1" strike="noStrike">
              <a:latin typeface="Arial"/>
            </a:endParaRPr>
          </a:p>
          <a:p>
            <a:pPr marL="88920">
              <a:lnSpc>
                <a:spcPct val="100000"/>
              </a:lnSpc>
              <a:spcBef>
                <a:spcPts val="581"/>
              </a:spcBef>
            </a:pPr>
            <a:r>
              <a:rPr b="1" lang="ru-RU" sz="2000" spc="-15" strike="noStrike">
                <a:solidFill>
                  <a:srgbClr val="001f5f"/>
                </a:solidFill>
                <a:latin typeface="Arial"/>
                <a:ea typeface="DejaVu Sans"/>
              </a:rPr>
              <a:t>Музыка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 –</a:t>
            </a:r>
            <a:r>
              <a:rPr b="1" lang="ru-RU" sz="2000" spc="-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1</a:t>
            </a:r>
            <a:r>
              <a:rPr b="1" lang="ru-RU" sz="2000" spc="-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час;</a:t>
            </a:r>
            <a:endParaRPr b="0" lang="ru-RU" sz="2000" spc="-1" strike="noStrike">
              <a:latin typeface="Arial"/>
            </a:endParaRPr>
          </a:p>
          <a:p>
            <a:pPr marL="88920">
              <a:lnSpc>
                <a:spcPct val="100000"/>
              </a:lnSpc>
              <a:spcBef>
                <a:spcPts val="575"/>
              </a:spcBef>
            </a:pP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Физическая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41" strike="noStrike">
                <a:solidFill>
                  <a:srgbClr val="001f5f"/>
                </a:solidFill>
                <a:latin typeface="Arial"/>
                <a:ea typeface="DejaVu Sans"/>
              </a:rPr>
              <a:t>культура</a:t>
            </a:r>
            <a:r>
              <a:rPr b="1" lang="ru-RU" sz="2000" spc="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– 2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часа;</a:t>
            </a:r>
            <a:endParaRPr b="0" lang="ru-RU" sz="2000" spc="-1" strike="noStrike">
              <a:latin typeface="Arial"/>
            </a:endParaRPr>
          </a:p>
          <a:p>
            <a:pPr marL="88920">
              <a:lnSpc>
                <a:spcPct val="100000"/>
              </a:lnSpc>
              <a:spcBef>
                <a:spcPts val="575"/>
              </a:spcBef>
            </a:pP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Финансовая грамотность — 1 час.</a:t>
            </a:r>
            <a:endParaRPr b="0" lang="ru-RU" sz="2000" spc="-1" strike="noStrike">
              <a:latin typeface="Arial"/>
            </a:endParaRPr>
          </a:p>
          <a:p>
            <a:pPr marL="1841400">
              <a:lnSpc>
                <a:spcPct val="100000"/>
              </a:lnSpc>
              <a:spcBef>
                <a:spcPts val="581"/>
              </a:spcBef>
            </a:pPr>
            <a:r>
              <a:rPr b="1" lang="ru-RU" sz="2000" spc="-32" strike="noStrike">
                <a:solidFill>
                  <a:srgbClr val="c00000"/>
                </a:solidFill>
                <a:latin typeface="Arial"/>
                <a:ea typeface="DejaVu Sans"/>
              </a:rPr>
              <a:t>ВСЕГО:</a:t>
            </a:r>
            <a:r>
              <a:rPr b="1" lang="ru-RU" sz="2000" spc="-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c00000"/>
                </a:solidFill>
                <a:latin typeface="Arial"/>
                <a:ea typeface="DejaVu Sans"/>
              </a:rPr>
              <a:t>21</a:t>
            </a:r>
            <a:r>
              <a:rPr b="1" lang="ru-RU" sz="2000" spc="-15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c00000"/>
                </a:solidFill>
                <a:latin typeface="Arial"/>
                <a:ea typeface="DejaVu Sans"/>
              </a:rPr>
              <a:t>час</a:t>
            </a:r>
            <a:r>
              <a:rPr b="1" lang="ru-RU" sz="2000" spc="-2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c00000"/>
                </a:solidFill>
                <a:latin typeface="Arial"/>
                <a:ea typeface="DejaVu Sans"/>
              </a:rPr>
              <a:t>в</a:t>
            </a:r>
            <a:r>
              <a:rPr b="1" lang="ru-RU" sz="2000" spc="-2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c00000"/>
                </a:solidFill>
                <a:latin typeface="Arial"/>
                <a:ea typeface="DejaVu Sans"/>
              </a:rPr>
              <a:t>неделю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588600" y="-79560"/>
            <a:ext cx="7964280" cy="101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9480" bIns="0">
            <a:noAutofit/>
          </a:bodyPr>
          <a:p>
            <a:pPr marL="3576960" indent="-89532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6fc0"/>
                </a:solidFill>
                <a:latin typeface="Arial"/>
                <a:ea typeface="DejaVu Sans"/>
              </a:rPr>
              <a:t>Организация</a:t>
            </a:r>
            <a:r>
              <a:rPr b="1" lang="ru-RU" sz="2400" spc="-100" strike="noStrike">
                <a:solidFill>
                  <a:srgbClr val="006fc0"/>
                </a:solidFill>
                <a:latin typeface="Arial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6fc0"/>
                </a:solidFill>
                <a:latin typeface="Arial"/>
                <a:ea typeface="DejaVu Sans"/>
              </a:rPr>
              <a:t>образовательного </a:t>
            </a:r>
            <a:r>
              <a:rPr b="1" lang="ru-RU" sz="2400" spc="-650" strike="noStrike">
                <a:solidFill>
                  <a:srgbClr val="006fc0"/>
                </a:solidFill>
                <a:latin typeface="Arial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6fc0"/>
                </a:solidFill>
                <a:latin typeface="Arial"/>
                <a:ea typeface="DejaVu Sans"/>
              </a:rPr>
              <a:t>процесса</a:t>
            </a:r>
            <a:r>
              <a:rPr b="1" lang="ru-RU" sz="2400" spc="-1" strike="noStrike">
                <a:solidFill>
                  <a:srgbClr val="006fc0"/>
                </a:solidFill>
                <a:latin typeface="Arial"/>
                <a:ea typeface="DejaVu Sans"/>
              </a:rPr>
              <a:t> в</a:t>
            </a:r>
            <a:r>
              <a:rPr b="1" lang="ru-RU" sz="2400" spc="-15" strike="noStrike">
                <a:solidFill>
                  <a:srgbClr val="006fc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6fc0"/>
                </a:solidFill>
                <a:latin typeface="Arial"/>
                <a:ea typeface="DejaVu Sans"/>
              </a:rPr>
              <a:t>1</a:t>
            </a:r>
            <a:r>
              <a:rPr b="1" lang="ru-RU" sz="2400" spc="-15" strike="noStrike">
                <a:solidFill>
                  <a:srgbClr val="006fc0"/>
                </a:solidFill>
                <a:latin typeface="Arial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6fc0"/>
                </a:solidFill>
                <a:latin typeface="Arial"/>
                <a:ea typeface="DejaVu Sans"/>
              </a:rPr>
              <a:t>классе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8841240" y="71280"/>
            <a:ext cx="184680" cy="4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100" strike="noStrike">
                <a:solidFill>
                  <a:srgbClr val="4ab5d9"/>
                </a:solidFill>
                <a:latin typeface="Roboto"/>
                <a:ea typeface="DejaVu Sans"/>
              </a:rPr>
              <a:t>12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258120" y="947880"/>
            <a:ext cx="8768880" cy="35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3800" bIns="0">
            <a:spAutoFit/>
          </a:bodyPr>
          <a:p>
            <a:pPr marL="1129680">
              <a:lnSpc>
                <a:spcPct val="100000"/>
              </a:lnSpc>
              <a:spcBef>
                <a:spcPts val="581"/>
              </a:spcBef>
            </a:pP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В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21" strike="noStrike">
                <a:solidFill>
                  <a:srgbClr val="001f5f"/>
                </a:solidFill>
                <a:latin typeface="Arial"/>
                <a:ea typeface="DejaVu Sans"/>
              </a:rPr>
              <a:t>соответствии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 с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СанПин</a:t>
            </a:r>
            <a:r>
              <a:rPr b="1" lang="ru-RU" sz="2000" spc="-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 marL="166320" indent="-151920">
              <a:lnSpc>
                <a:spcPct val="100000"/>
              </a:lnSpc>
              <a:spcBef>
                <a:spcPts val="479"/>
              </a:spcBef>
              <a:buClr>
                <a:srgbClr val="001f5f"/>
              </a:buClr>
              <a:buFont typeface="StarSymbol"/>
              <a:buChar char="-"/>
              <a:tabLst>
                <a:tab algn="l" pos="167040"/>
              </a:tabLst>
            </a:pP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занятия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в</a:t>
            </a:r>
            <a:r>
              <a:rPr b="1" lang="ru-RU" sz="2000" spc="-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5" strike="noStrike">
                <a:solidFill>
                  <a:srgbClr val="001f5f"/>
                </a:solidFill>
                <a:latin typeface="Arial"/>
                <a:ea typeface="DejaVu Sans"/>
              </a:rPr>
              <a:t>первую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смену;</a:t>
            </a:r>
            <a:endParaRPr b="0" lang="ru-RU" sz="2000" spc="-1" strike="noStrike">
              <a:latin typeface="Arial"/>
            </a:endParaRPr>
          </a:p>
          <a:p>
            <a:pPr marL="166320" indent="-151920">
              <a:lnSpc>
                <a:spcPct val="100000"/>
              </a:lnSpc>
              <a:spcBef>
                <a:spcPts val="479"/>
              </a:spcBef>
              <a:buClr>
                <a:srgbClr val="001f5f"/>
              </a:buClr>
              <a:buFont typeface="StarSymbol"/>
              <a:buChar char="-"/>
              <a:tabLst>
                <a:tab algn="l" pos="167040"/>
              </a:tabLst>
            </a:pP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5-дневная</a:t>
            </a:r>
            <a:r>
              <a:rPr b="1" lang="ru-RU" sz="2000" spc="-6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учебная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неделя;</a:t>
            </a:r>
            <a:endParaRPr b="0" lang="ru-RU" sz="2000" spc="-1" strike="noStrike">
              <a:latin typeface="Arial"/>
            </a:endParaRPr>
          </a:p>
          <a:p>
            <a:pPr marL="166320" indent="-151920">
              <a:lnSpc>
                <a:spcPct val="100000"/>
              </a:lnSpc>
              <a:spcBef>
                <a:spcPts val="479"/>
              </a:spcBef>
              <a:buClr>
                <a:srgbClr val="001f5f"/>
              </a:buClr>
              <a:buFont typeface="StarSymbol"/>
              <a:buChar char="-"/>
              <a:tabLst>
                <a:tab algn="l" pos="167040"/>
              </a:tabLst>
            </a:pP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недельная</a:t>
            </a:r>
            <a:r>
              <a:rPr b="1" lang="ru-RU" sz="2000" spc="-3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нагрузка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21</a:t>
            </a:r>
            <a:r>
              <a:rPr b="1" lang="ru-RU" sz="2000" spc="-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час;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185400"/>
                <a:tab algn="l" pos="6188760"/>
              </a:tabLst>
            </a:pP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Tahoma"/>
              </a:rPr>
              <a:t>- «ступенчатый»</a:t>
            </a:r>
            <a:r>
              <a:rPr b="1" lang="ru-RU" sz="1800" spc="126" strike="noStrike">
                <a:solidFill>
                  <a:srgbClr val="001f5f"/>
                </a:solidFill>
                <a:latin typeface="Arial"/>
                <a:ea typeface="Tahoma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Tahoma"/>
              </a:rPr>
              <a:t>режим</a:t>
            </a:r>
            <a:r>
              <a:rPr b="1" lang="ru-RU" sz="1800" spc="106" strike="noStrike">
                <a:solidFill>
                  <a:srgbClr val="001f5f"/>
                </a:solidFill>
                <a:latin typeface="Arial"/>
                <a:ea typeface="Tahoma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Tahoma"/>
              </a:rPr>
              <a:t>обучения</a:t>
            </a:r>
            <a:r>
              <a:rPr b="1" lang="ru-RU" sz="1800" spc="106" strike="noStrike">
                <a:solidFill>
                  <a:srgbClr val="001f5f"/>
                </a:solidFill>
                <a:latin typeface="Arial"/>
                <a:ea typeface="Tahoma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Tahoma"/>
              </a:rPr>
              <a:t>(сентябрь, октябрь</a:t>
            </a:r>
            <a:r>
              <a:rPr b="1" lang="ru-RU" sz="2000" spc="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–</a:t>
            </a:r>
            <a:r>
              <a:rPr b="1" lang="ru-RU" sz="2000" spc="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по</a:t>
            </a:r>
            <a:r>
              <a:rPr b="1" lang="ru-RU" sz="2000" spc="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3</a:t>
            </a:r>
            <a:r>
              <a:rPr b="1" lang="ru-RU" sz="2000" spc="4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урока,</a:t>
            </a:r>
            <a:r>
              <a:rPr b="1" lang="ru-RU" sz="2000" spc="12" strike="noStrike">
                <a:solidFill>
                  <a:srgbClr val="001f5f"/>
                </a:solidFill>
                <a:latin typeface="Arial"/>
                <a:ea typeface="DejaVu Sans"/>
              </a:rPr>
              <a:t> ноябрь - декабрь</a:t>
            </a:r>
            <a:r>
              <a:rPr b="1" lang="ru-RU" sz="2000" spc="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– по</a:t>
            </a:r>
            <a:r>
              <a:rPr b="1" lang="ru-RU" sz="2000" spc="-1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4</a:t>
            </a:r>
            <a:r>
              <a:rPr b="1" lang="ru-RU" sz="2000" spc="-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урока</a:t>
            </a:r>
            <a:r>
              <a:rPr b="1" lang="ru-RU" sz="2000" spc="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(1</a:t>
            </a:r>
            <a:r>
              <a:rPr b="1" lang="ru-RU" sz="2000" spc="-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день</a:t>
            </a:r>
            <a:r>
              <a:rPr b="1" lang="ru-RU" sz="2000" spc="-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по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5</a:t>
            </a:r>
            <a:r>
              <a:rPr b="1" lang="ru-RU" sz="2000" spc="-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уроков),</a:t>
            </a:r>
            <a:r>
              <a:rPr b="1" lang="ru-RU" sz="1800" spc="-54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1 полугодие — по 30 минут,</a:t>
            </a:r>
            <a:r>
              <a:rPr b="1" lang="ru-RU" sz="1800" spc="26" strike="noStrike">
                <a:solidFill>
                  <a:srgbClr val="001f5f"/>
                </a:solidFill>
                <a:latin typeface="Arial"/>
                <a:ea typeface="DejaVu Sans"/>
              </a:rPr>
              <a:t> 2 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полугодие</a:t>
            </a:r>
            <a:r>
              <a:rPr b="1" lang="ru-RU" sz="1800" spc="3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–</a:t>
            </a:r>
            <a:r>
              <a:rPr b="1" lang="ru-RU" sz="1800" spc="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по</a:t>
            </a:r>
            <a:r>
              <a:rPr b="1" lang="ru-RU" sz="1800" spc="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40</a:t>
            </a:r>
            <a:r>
              <a:rPr b="1" lang="ru-RU" sz="1800" spc="1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минут.</a:t>
            </a:r>
            <a:endParaRPr b="0" lang="ru-RU" sz="1800" spc="-1" strike="noStrike">
              <a:latin typeface="Arial"/>
            </a:endParaRPr>
          </a:p>
          <a:p>
            <a:pPr marL="166320" indent="-151920">
              <a:lnSpc>
                <a:spcPct val="100000"/>
              </a:lnSpc>
              <a:spcBef>
                <a:spcPts val="479"/>
              </a:spcBef>
              <a:buClr>
                <a:srgbClr val="001f5f"/>
              </a:buClr>
              <a:buFont typeface="StarSymbol"/>
              <a:buChar char="-"/>
              <a:tabLst>
                <a:tab algn="l" pos="167040"/>
              </a:tabLst>
            </a:pP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*дополнительные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 каникулы*;</a:t>
            </a:r>
            <a:endParaRPr b="0" lang="ru-RU" sz="2000" spc="-1" strike="noStrike">
              <a:latin typeface="Arial"/>
            </a:endParaRPr>
          </a:p>
          <a:p>
            <a:pPr marL="166320" indent="-151920">
              <a:lnSpc>
                <a:spcPct val="100000"/>
              </a:lnSpc>
              <a:spcBef>
                <a:spcPts val="479"/>
              </a:spcBef>
              <a:buClr>
                <a:srgbClr val="001f5f"/>
              </a:buClr>
              <a:buFont typeface="StarSymbol"/>
              <a:buChar char="-"/>
              <a:tabLst>
                <a:tab algn="l" pos="167040"/>
              </a:tabLst>
            </a:pP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обучение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 проводится</a:t>
            </a:r>
            <a:r>
              <a:rPr b="1" lang="ru-RU" sz="2000" spc="-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без</a:t>
            </a:r>
            <a:r>
              <a:rPr b="1" lang="ru-RU" sz="2000" spc="-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балльного</a:t>
            </a:r>
            <a:r>
              <a:rPr b="1" lang="ru-RU" sz="2000" spc="-3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оценивания</a:t>
            </a:r>
            <a:r>
              <a:rPr b="1" lang="ru-RU" sz="2000" spc="-6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знаний;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182160"/>
              </a:tabLst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8841240" y="71280"/>
            <a:ext cx="184680" cy="4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100" strike="noStrike">
                <a:solidFill>
                  <a:srgbClr val="4ab5d9"/>
                </a:solidFill>
                <a:latin typeface="Roboto"/>
                <a:ea typeface="DejaVu Sans"/>
              </a:rPr>
              <a:t>24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1440000" y="324000"/>
            <a:ext cx="7017840" cy="14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756360" indent="-741600" algn="ctr">
              <a:lnSpc>
                <a:spcPct val="100000"/>
              </a:lnSpc>
              <a:spcBef>
                <a:spcPts val="105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Список необходимого к школе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1260000" y="2285640"/>
            <a:ext cx="6715800" cy="104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tabLst>
                <a:tab algn="l" pos="198720"/>
              </a:tabLst>
            </a:pPr>
            <a:endParaRPr b="0" lang="ru-RU" sz="1800" spc="-1" strike="noStrike">
              <a:latin typeface="Arial"/>
            </a:endParaRPr>
          </a:p>
          <a:p>
            <a:pPr marL="198000" indent="-183600" algn="ctr">
              <a:lnSpc>
                <a:spcPct val="100000"/>
              </a:lnSpc>
              <a:spcBef>
                <a:spcPts val="99"/>
              </a:spcBef>
              <a:buClr>
                <a:srgbClr val="001f5f"/>
              </a:buClr>
              <a:buFont typeface="StarSymbol"/>
              <a:buChar char="-"/>
              <a:tabLst>
                <a:tab algn="l" pos="198720"/>
              </a:tabLst>
            </a:pP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Будет на сайте школы в разделе </a:t>
            </a:r>
            <a:endParaRPr b="0" lang="ru-RU" sz="2400" spc="-1" strike="noStrike">
              <a:latin typeface="Arial"/>
            </a:endParaRPr>
          </a:p>
          <a:p>
            <a:pPr marL="198000" indent="-183600" algn="ctr">
              <a:lnSpc>
                <a:spcPct val="100000"/>
              </a:lnSpc>
              <a:spcBef>
                <a:spcPts val="99"/>
              </a:spcBef>
              <a:buClr>
                <a:srgbClr val="001f5f"/>
              </a:buClr>
              <a:buFont typeface="StarSymbol"/>
              <a:buChar char="-"/>
              <a:tabLst>
                <a:tab algn="l" pos="198720"/>
              </a:tabLst>
            </a:pP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«Приём в 1 класс»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276120" y="1268640"/>
            <a:ext cx="858924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896120" indent="-155700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2400" spc="-7" strike="noStrike">
                <a:solidFill>
                  <a:srgbClr val="c00000"/>
                </a:solidFill>
                <a:latin typeface="Arial"/>
                <a:ea typeface="DejaVu Sans"/>
              </a:rPr>
              <a:t>ИНФОРМАЦИЯ </a:t>
            </a: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О </a:t>
            </a:r>
            <a:r>
              <a:rPr b="1" lang="ru-RU" sz="2400" spc="-15" strike="noStrike">
                <a:solidFill>
                  <a:srgbClr val="c00000"/>
                </a:solidFill>
                <a:latin typeface="Arial"/>
                <a:ea typeface="DejaVu Sans"/>
              </a:rPr>
              <a:t>КОМПЛЕКТОВАНИИ </a:t>
            </a: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1-Х </a:t>
            </a:r>
            <a:r>
              <a:rPr b="1" lang="ru-RU" sz="2400" spc="-26" strike="noStrike">
                <a:solidFill>
                  <a:srgbClr val="c00000"/>
                </a:solidFill>
                <a:latin typeface="Arial"/>
                <a:ea typeface="DejaVu Sans"/>
              </a:rPr>
              <a:t>КЛАССОВ </a:t>
            </a:r>
            <a:r>
              <a:rPr b="1" lang="ru-RU" sz="2400" spc="-656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c00000"/>
                </a:solidFill>
                <a:latin typeface="Arial"/>
                <a:ea typeface="DejaVu Sans"/>
              </a:rPr>
              <a:t>НА 2025</a:t>
            </a: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 —</a:t>
            </a:r>
            <a:r>
              <a:rPr b="1" lang="ru-RU" sz="2400" spc="-15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c00000"/>
                </a:solidFill>
                <a:latin typeface="Arial"/>
                <a:ea typeface="DejaVu Sans"/>
              </a:rPr>
              <a:t>2026</a:t>
            </a: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c00000"/>
                </a:solidFill>
                <a:latin typeface="Arial"/>
                <a:ea typeface="DejaVu Sans"/>
              </a:rPr>
              <a:t>УЧЕБНЫЙ </a:t>
            </a:r>
            <a:r>
              <a:rPr b="1" lang="ru-RU" sz="2400" spc="-32" strike="noStrike">
                <a:solidFill>
                  <a:srgbClr val="c00000"/>
                </a:solidFill>
                <a:latin typeface="Arial"/>
                <a:ea typeface="DejaVu Sans"/>
              </a:rPr>
              <a:t>ГОД</a:t>
            </a:r>
            <a:endParaRPr b="0" lang="ru-RU" sz="2400" spc="-1" strike="noStrike">
              <a:latin typeface="Arial"/>
            </a:endParaRPr>
          </a:p>
          <a:p>
            <a:pPr marL="12600" indent="-1557000"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21" strike="noStrike">
                <a:solidFill>
                  <a:srgbClr val="001f5f"/>
                </a:solidFill>
                <a:latin typeface="Arial"/>
                <a:ea typeface="DejaVu Sans"/>
              </a:rPr>
              <a:t>Планируется</a:t>
            </a:r>
            <a:r>
              <a:rPr b="1" lang="ru-RU" sz="2400" spc="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21" strike="noStrike">
                <a:solidFill>
                  <a:srgbClr val="001f5f"/>
                </a:solidFill>
                <a:latin typeface="Arial"/>
                <a:ea typeface="DejaVu Sans"/>
              </a:rPr>
              <a:t>скомплектовать</a:t>
            </a:r>
            <a:r>
              <a:rPr b="1" lang="ru-RU" sz="2400" spc="4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2</a:t>
            </a: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Arial"/>
                <a:ea typeface="DejaVu Sans"/>
              </a:rPr>
              <a:t>первых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1f5f"/>
                </a:solidFill>
                <a:latin typeface="Arial"/>
                <a:ea typeface="DejaVu Sans"/>
              </a:rPr>
              <a:t>классов</a:t>
            </a:r>
            <a:endParaRPr b="0" lang="ru-RU" sz="2400" spc="-1" strike="noStrike">
              <a:latin typeface="Arial"/>
            </a:endParaRPr>
          </a:p>
          <a:p>
            <a:pPr marL="12600" indent="-1557000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258" name="Table 2"/>
          <p:cNvGraphicFramePr/>
          <p:nvPr/>
        </p:nvGraphicFramePr>
        <p:xfrm>
          <a:off x="838080" y="2495520"/>
          <a:ext cx="7162200" cy="1178280"/>
        </p:xfrm>
        <a:graphic>
          <a:graphicData uri="http://schemas.openxmlformats.org/drawingml/2006/table">
            <a:tbl>
              <a:tblPr/>
              <a:tblGrid>
                <a:gridCol w="3276360"/>
                <a:gridCol w="1676160"/>
                <a:gridCol w="2210040"/>
              </a:tblGrid>
              <a:tr h="807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br/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Количество классов-комплектов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Плановое число мест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Свободное число мест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Общеобразовательные классы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259" name="CustomShape 3"/>
          <p:cNvSpPr/>
          <p:nvPr/>
        </p:nvSpPr>
        <p:spPr>
          <a:xfrm>
            <a:off x="1066680" y="227880"/>
            <a:ext cx="796428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588600" y="-79560"/>
            <a:ext cx="796428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br/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Классные руководители 1-х классов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342720" y="1268640"/>
            <a:ext cx="5415120" cy="29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1А 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Веревкина Евгения Алексеевна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(все предметы, за исключением ИЗО и физической культуры)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Окончила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Омское ордена Трудового Красного Знамени педагогическое училище №1 (Преподавание в начальных классах общеобразовательной школы), 1985 г.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Стаж педагогический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– 35 лет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4519800" y="3420720"/>
            <a:ext cx="178560" cy="2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6106680" y="900000"/>
            <a:ext cx="2532960" cy="380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588600" y="-79560"/>
            <a:ext cx="796428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343440" y="720000"/>
            <a:ext cx="5415120" cy="29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1АБ (физическая культура) 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Аубакиров Мирам Канатович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Окончил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среднее специальное, Омский колледж, профессиональных технологий, педагог дополнительного образования (профиль «Физическая культура»), 2021 г.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Стаж педагогический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– 3 года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4519800" y="3420720"/>
            <a:ext cx="178560" cy="2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5940000" y="309960"/>
            <a:ext cx="3058560" cy="455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588600" y="-79560"/>
            <a:ext cx="796428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br/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Классные руководители 1-х классов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42720" y="1268640"/>
            <a:ext cx="5415120" cy="29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1Б 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Башлыкова Снежана Захидовна (все предметы, за исключением ИЗО и физической культуры)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Окончила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БПОУ Омской области «Педагогический колледж №1», 2025 г., учитель начальных классов.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Дополнительное образование — учитель ИЗО и черчения.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Стаж педагогический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– с 2025 г.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4519800" y="3420720"/>
            <a:ext cx="178560" cy="2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1" name="" descr=""/>
          <p:cNvPicPr/>
          <p:nvPr/>
        </p:nvPicPr>
        <p:blipFill>
          <a:blip r:embed="rId1"/>
          <a:srcRect l="23327" t="44977" r="11344" b="1581"/>
          <a:stretch/>
        </p:blipFill>
        <p:spPr>
          <a:xfrm>
            <a:off x="5864400" y="1260000"/>
            <a:ext cx="3135240" cy="34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40000" y="297000"/>
            <a:ext cx="7964280" cy="11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7760" bIns="0">
            <a:noAutofit/>
          </a:bodyPr>
          <a:p>
            <a:pPr marL="365040" algn="ctr">
              <a:lnSpc>
                <a:spcPct val="100000"/>
              </a:lnSpc>
              <a:spcBef>
                <a:spcPts val="105"/>
              </a:spcBef>
            </a:pPr>
            <a:r>
              <a:rPr b="1" lang="ru-RU" sz="3200" spc="-7" strike="noStrike">
                <a:solidFill>
                  <a:srgbClr val="001f5f"/>
                </a:solidFill>
                <a:latin typeface="Arial"/>
                <a:ea typeface="DejaVu Sans"/>
              </a:rPr>
              <a:t>Директор</a:t>
            </a:r>
            <a:r>
              <a:rPr b="1" lang="ru-RU" sz="3200" spc="-9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1f5f"/>
                </a:solidFill>
                <a:latin typeface="Arial"/>
                <a:ea typeface="DejaVu Sans"/>
              </a:rPr>
              <a:t>школы</a:t>
            </a:r>
            <a:br/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Печёнкин Артём Михайлович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8921880" y="71280"/>
            <a:ext cx="10404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97" strike="noStrike">
                <a:solidFill>
                  <a:srgbClr val="4ab5d9"/>
                </a:solidFill>
                <a:latin typeface="Roboto"/>
                <a:ea typeface="DejaVu Sans"/>
              </a:rPr>
              <a:t>3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60720" y="1260000"/>
            <a:ext cx="8637840" cy="31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6280" bIns="0">
            <a:spAutoFit/>
          </a:bodyPr>
          <a:p>
            <a:pPr marL="3240" algn="ctr">
              <a:lnSpc>
                <a:spcPct val="100000"/>
              </a:lnSpc>
              <a:spcBef>
                <a:spcPts val="916"/>
              </a:spcBef>
            </a:pPr>
            <a:r>
              <a:rPr b="1" lang="ru-RU" sz="3200" spc="-12" strike="noStrike">
                <a:solidFill>
                  <a:srgbClr val="001f5f"/>
                </a:solidFill>
                <a:latin typeface="Arial"/>
                <a:ea typeface="DejaVu Sans"/>
              </a:rPr>
              <a:t>Заместители</a:t>
            </a:r>
            <a:r>
              <a:rPr b="1" lang="ru-RU" sz="3200" spc="-7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3200" spc="-7" strike="noStrike">
                <a:solidFill>
                  <a:srgbClr val="001f5f"/>
                </a:solidFill>
                <a:latin typeface="Arial"/>
                <a:ea typeface="DejaVu Sans"/>
              </a:rPr>
              <a:t>директора</a:t>
            </a:r>
            <a:endParaRPr b="0" lang="ru-RU" sz="3200" spc="-1" strike="noStrike">
              <a:latin typeface="Arial"/>
            </a:endParaRPr>
          </a:p>
          <a:p>
            <a:pPr marL="411480" algn="ctr">
              <a:lnSpc>
                <a:spcPct val="100000"/>
              </a:lnSpc>
              <a:spcBef>
                <a:spcPts val="581"/>
              </a:spcBef>
            </a:pPr>
            <a:r>
              <a:rPr b="1" lang="ru-RU" sz="2400" spc="-15" strike="noStrike">
                <a:solidFill>
                  <a:srgbClr val="005da1"/>
                </a:solidFill>
                <a:latin typeface="Arial"/>
                <a:ea typeface="DejaVu Sans"/>
              </a:rPr>
              <a:t>Туякова Кулбаршин Камальевна</a:t>
            </a:r>
            <a:r>
              <a:rPr b="1" lang="ru-RU" sz="2400" spc="-1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marL="411480" algn="ctr">
              <a:lnSpc>
                <a:spcPct val="100000"/>
              </a:lnSpc>
              <a:spcBef>
                <a:spcPts val="581"/>
              </a:spcBef>
            </a:pPr>
            <a:r>
              <a:rPr b="1" lang="ru-RU" sz="2400" spc="-26" strike="noStrike">
                <a:solidFill>
                  <a:srgbClr val="000000"/>
                </a:solidFill>
                <a:latin typeface="Arial"/>
                <a:ea typeface="DejaVu Sans"/>
              </a:rPr>
              <a:t>(курирует</a:t>
            </a:r>
            <a:r>
              <a:rPr b="1" lang="ru-RU" sz="2400" spc="3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5" strike="noStrike">
                <a:solidFill>
                  <a:srgbClr val="000000"/>
                </a:solidFill>
                <a:latin typeface="Arial"/>
                <a:ea typeface="DejaVu Sans"/>
              </a:rPr>
              <a:t>вопросы </a:t>
            </a:r>
            <a:r>
              <a:rPr b="1" lang="ru-RU" sz="2400" spc="-12" strike="noStrike">
                <a:solidFill>
                  <a:srgbClr val="000000"/>
                </a:solidFill>
                <a:latin typeface="Arial"/>
                <a:ea typeface="DejaVu Sans"/>
              </a:rPr>
              <a:t>организации</a:t>
            </a:r>
            <a:r>
              <a:rPr b="1" lang="ru-RU" sz="2400" spc="-15" strike="noStrike">
                <a:solidFill>
                  <a:srgbClr val="000000"/>
                </a:solidFill>
                <a:latin typeface="Arial"/>
                <a:ea typeface="DejaVu Sans"/>
              </a:rPr>
              <a:t> учебного</a:t>
            </a:r>
            <a:r>
              <a:rPr b="1" lang="ru-RU" sz="2400" spc="2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0000"/>
                </a:solidFill>
                <a:latin typeface="Arial"/>
                <a:ea typeface="DejaVu Sans"/>
              </a:rPr>
              <a:t>процесса); </a:t>
            </a:r>
            <a:r>
              <a:rPr b="1" lang="ru-RU" sz="2400" spc="-7" strike="noStrike">
                <a:solidFill>
                  <a:srgbClr val="005da1"/>
                </a:solidFill>
                <a:latin typeface="Arial"/>
                <a:ea typeface="DejaVu Sans"/>
              </a:rPr>
              <a:t>Пережняк Елена Юрьевна</a:t>
            </a:r>
            <a:endParaRPr b="0" lang="ru-RU" sz="2400" spc="-1" strike="noStrike">
              <a:latin typeface="Arial"/>
            </a:endParaRPr>
          </a:p>
          <a:p>
            <a:pPr marL="411480">
              <a:lnSpc>
                <a:spcPct val="100000"/>
              </a:lnSpc>
              <a:spcBef>
                <a:spcPts val="581"/>
              </a:spcBef>
            </a:pPr>
            <a:r>
              <a:rPr b="1" lang="ru-RU" sz="2400" spc="-26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1" lang="ru-RU" sz="2400" spc="-15" strike="noStrike">
                <a:solidFill>
                  <a:srgbClr val="000000"/>
                </a:solidFill>
                <a:latin typeface="Arial"/>
                <a:ea typeface="DejaVu Sans"/>
              </a:rPr>
              <a:t>вопросы </a:t>
            </a:r>
            <a:r>
              <a:rPr b="1" lang="ru-RU" sz="2400" spc="-12" strike="noStrike">
                <a:solidFill>
                  <a:srgbClr val="000000"/>
                </a:solidFill>
                <a:latin typeface="Arial"/>
                <a:ea typeface="DejaVu Sans"/>
              </a:rPr>
              <a:t>организации</a:t>
            </a:r>
            <a:r>
              <a:rPr b="1" lang="ru-RU" sz="2400" spc="-15" strike="noStrike">
                <a:solidFill>
                  <a:srgbClr val="000000"/>
                </a:solidFill>
                <a:latin typeface="Arial"/>
                <a:ea typeface="DejaVu Sans"/>
              </a:rPr>
              <a:t> воспитательного</a:t>
            </a:r>
            <a:r>
              <a:rPr b="1" lang="ru-RU" sz="2400" spc="2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0000"/>
                </a:solidFill>
                <a:latin typeface="Arial"/>
                <a:ea typeface="DejaVu Sans"/>
              </a:rPr>
              <a:t>процесса);</a:t>
            </a:r>
            <a:endParaRPr b="0" lang="ru-RU" sz="2400" spc="-1" strike="noStrike">
              <a:latin typeface="Arial"/>
            </a:endParaRPr>
          </a:p>
          <a:p>
            <a:pPr marL="411480">
              <a:lnSpc>
                <a:spcPct val="100000"/>
              </a:lnSpc>
              <a:spcBef>
                <a:spcPts val="581"/>
              </a:spcBef>
            </a:pPr>
            <a:endParaRPr b="0" lang="ru-RU" sz="2400" spc="-1" strike="noStrike">
              <a:latin typeface="Arial"/>
            </a:endParaRPr>
          </a:p>
          <a:p>
            <a:pPr marL="411480">
              <a:lnSpc>
                <a:spcPct val="100000"/>
              </a:lnSpc>
              <a:spcBef>
                <a:spcPts val="58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2276280" y="2923200"/>
            <a:ext cx="5461560" cy="8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7" strike="noStrike">
                <a:solidFill>
                  <a:srgbClr val="005da1"/>
                </a:solidFill>
                <a:latin typeface="Arial"/>
                <a:ea typeface="DejaVu Sans"/>
              </a:rPr>
              <a:t>Педагогический</a:t>
            </a:r>
            <a:r>
              <a:rPr b="1" lang="ru-RU" sz="3200" spc="-52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7" strike="noStrike">
                <a:solidFill>
                  <a:srgbClr val="005da1"/>
                </a:solidFill>
                <a:latin typeface="Arial"/>
                <a:ea typeface="DejaVu Sans"/>
              </a:rPr>
              <a:t>коллектив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900000" y="3960000"/>
            <a:ext cx="8532000" cy="12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>
              <a:lnSpc>
                <a:spcPct val="120000"/>
              </a:lnSpc>
              <a:spcBef>
                <a:spcPts val="99"/>
              </a:spcBef>
              <a:tabLst>
                <a:tab algn="l" pos="8163000"/>
              </a:tabLst>
            </a:pP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Учителя </a:t>
            </a:r>
            <a:r>
              <a:rPr b="1" lang="ru-RU" sz="2400" spc="-1" strike="noStrike">
                <a:solidFill>
                  <a:srgbClr val="001f5f"/>
                </a:solidFill>
                <a:latin typeface="Arial"/>
                <a:ea typeface="DejaVu Sans"/>
              </a:rPr>
              <a:t>– 29</a:t>
            </a:r>
            <a:r>
              <a:rPr b="1" lang="ru-RU" sz="2400" spc="-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5" strike="noStrike">
                <a:solidFill>
                  <a:srgbClr val="001f5f"/>
                </a:solidFill>
                <a:latin typeface="Arial"/>
                <a:ea typeface="DejaVu Sans"/>
              </a:rPr>
              <a:t>человек 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99"/>
              </a:spcBef>
              <a:tabLst>
                <a:tab algn="l" pos="8163000"/>
              </a:tabLst>
            </a:pPr>
            <a:r>
              <a:rPr b="1" lang="ru-RU" sz="2200" spc="-12" strike="noStrike">
                <a:solidFill>
                  <a:srgbClr val="001f5f"/>
                </a:solidFill>
                <a:latin typeface="Arial"/>
                <a:ea typeface="DejaVu Sans"/>
              </a:rPr>
              <a:t>(начальная </a:t>
            </a:r>
            <a:r>
              <a:rPr b="1" lang="ru-RU" sz="2200" spc="-26" strike="noStrike">
                <a:solidFill>
                  <a:srgbClr val="001f5f"/>
                </a:solidFill>
                <a:latin typeface="Arial"/>
                <a:ea typeface="DejaVu Sans"/>
              </a:rPr>
              <a:t>школа </a:t>
            </a:r>
            <a:r>
              <a:rPr b="1" lang="ru-RU" sz="2200" spc="-1" strike="noStrike">
                <a:solidFill>
                  <a:srgbClr val="001f5f"/>
                </a:solidFill>
                <a:latin typeface="Arial"/>
                <a:ea typeface="DejaVu Sans"/>
              </a:rPr>
              <a:t>- 8</a:t>
            </a:r>
            <a:r>
              <a:rPr b="1" lang="ru-RU" sz="2200" spc="-7" strike="noStrike">
                <a:solidFill>
                  <a:srgbClr val="001f5f"/>
                </a:solidFill>
                <a:latin typeface="Arial"/>
                <a:ea typeface="DejaVu Sans"/>
              </a:rPr>
              <a:t>, </a:t>
            </a:r>
            <a:r>
              <a:rPr b="1" lang="ru-RU" sz="22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200" spc="-12" strike="noStrike">
                <a:solidFill>
                  <a:srgbClr val="001f5f"/>
                </a:solidFill>
                <a:latin typeface="Arial"/>
                <a:ea typeface="DejaVu Sans"/>
              </a:rPr>
              <a:t>основная</a:t>
            </a:r>
            <a:r>
              <a:rPr b="1" lang="ru-RU" sz="2200" spc="-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200" spc="-26" strike="noStrike">
                <a:solidFill>
                  <a:srgbClr val="001f5f"/>
                </a:solidFill>
                <a:latin typeface="Arial"/>
                <a:ea typeface="DejaVu Sans"/>
              </a:rPr>
              <a:t>школа</a:t>
            </a:r>
            <a:r>
              <a:rPr b="1" lang="ru-RU" sz="2200" spc="-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001f5f"/>
                </a:solidFill>
                <a:latin typeface="Arial"/>
                <a:ea typeface="DejaVu Sans"/>
              </a:rPr>
              <a:t>–</a:t>
            </a:r>
            <a:r>
              <a:rPr b="1" lang="ru-RU" sz="2200" spc="-7" strike="noStrike">
                <a:solidFill>
                  <a:srgbClr val="001f5f"/>
                </a:solidFill>
                <a:latin typeface="Arial"/>
                <a:ea typeface="DejaVu Sans"/>
              </a:rPr>
              <a:t> 21)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99"/>
              </a:spcBef>
              <a:tabLst>
                <a:tab algn="l" pos="8163000"/>
              </a:tabLst>
            </a:pP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8841240" y="71280"/>
            <a:ext cx="184680" cy="4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100" strike="noStrike">
                <a:solidFill>
                  <a:srgbClr val="4ab5d9"/>
                </a:solidFill>
                <a:latin typeface="Roboto"/>
                <a:ea typeface="DejaVu Sans"/>
              </a:rPr>
              <a:t>36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588600" y="-79560"/>
            <a:ext cx="7964280" cy="11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noAutofit/>
          </a:bodyPr>
          <a:p>
            <a:pPr marL="4069800" indent="-2151360">
              <a:lnSpc>
                <a:spcPct val="120000"/>
              </a:lnSpc>
              <a:spcBef>
                <a:spcPts val="96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Основные</a:t>
            </a:r>
            <a:r>
              <a:rPr b="1" lang="ru-RU" sz="3200" spc="-52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26" strike="noStrike">
                <a:solidFill>
                  <a:srgbClr val="005da1"/>
                </a:solidFill>
                <a:latin typeface="Arial"/>
                <a:ea typeface="DejaVu Sans"/>
              </a:rPr>
              <a:t>положения</a:t>
            </a:r>
            <a:r>
              <a:rPr b="1" lang="ru-RU" sz="3200" spc="-55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15" strike="noStrike">
                <a:solidFill>
                  <a:srgbClr val="005da1"/>
                </a:solidFill>
                <a:latin typeface="Arial"/>
                <a:ea typeface="DejaVu Sans"/>
              </a:rPr>
              <a:t>приёма </a:t>
            </a:r>
            <a:r>
              <a:rPr b="1" lang="ru-RU" sz="3200" spc="-871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в</a:t>
            </a:r>
            <a:r>
              <a:rPr b="1" lang="ru-RU" sz="3200" spc="-21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1</a:t>
            </a:r>
            <a:r>
              <a:rPr b="1" lang="ru-RU" sz="3200" spc="-7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класс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212040" y="1413000"/>
            <a:ext cx="8777160" cy="330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720" algn="ctr">
              <a:lnSpc>
                <a:spcPct val="100000"/>
              </a:lnSpc>
              <a:spcBef>
                <a:spcPts val="99"/>
              </a:spcBef>
            </a:pPr>
            <a:r>
              <a:rPr b="1" lang="ru-RU" sz="1800" spc="-15" strike="noStrike">
                <a:solidFill>
                  <a:srgbClr val="c00000"/>
                </a:solidFill>
                <a:latin typeface="Arial"/>
                <a:ea typeface="DejaVu Sans"/>
              </a:rPr>
              <a:t>Территориальный</a:t>
            </a:r>
            <a:r>
              <a:rPr b="1" lang="ru-RU" sz="1800" spc="15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c00000"/>
                </a:solidFill>
                <a:latin typeface="Arial"/>
                <a:ea typeface="DejaVu Sans"/>
              </a:rPr>
              <a:t>участок,</a:t>
            </a:r>
            <a:endParaRPr b="0" lang="ru-RU" sz="1800" spc="-1" strike="noStrike">
              <a:latin typeface="Arial"/>
            </a:endParaRPr>
          </a:p>
          <a:p>
            <a:pPr marL="720" algn="ctr">
              <a:lnSpc>
                <a:spcPct val="100000"/>
              </a:lnSpc>
            </a:pPr>
            <a:r>
              <a:rPr b="1" lang="ru-RU" sz="1800" spc="-12" strike="noStrike">
                <a:solidFill>
                  <a:srgbClr val="c00000"/>
                </a:solidFill>
                <a:latin typeface="Arial"/>
                <a:ea typeface="DejaVu Sans"/>
              </a:rPr>
              <a:t>закрепленный</a:t>
            </a:r>
            <a:r>
              <a:rPr b="1" lang="ru-RU" sz="1800" spc="-7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c00000"/>
                </a:solidFill>
                <a:latin typeface="Arial"/>
                <a:ea typeface="DejaVu Sans"/>
              </a:rPr>
              <a:t>за</a:t>
            </a: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c00000"/>
                </a:solidFill>
                <a:latin typeface="Arial"/>
                <a:ea typeface="DejaVu Sans"/>
              </a:rPr>
              <a:t>БОУ</a:t>
            </a: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1800" spc="-97" strike="noStrike">
                <a:solidFill>
                  <a:srgbClr val="c00000"/>
                </a:solidFill>
                <a:latin typeface="Arial"/>
                <a:ea typeface="DejaVu Sans"/>
              </a:rPr>
              <a:t>г.</a:t>
            </a: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c00000"/>
                </a:solidFill>
                <a:latin typeface="Arial"/>
                <a:ea typeface="DejaVu Sans"/>
              </a:rPr>
              <a:t>Омска</a:t>
            </a: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Arial"/>
                <a:ea typeface="DejaVu Sans"/>
              </a:rPr>
              <a:t>«Средняя</a:t>
            </a: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c00000"/>
                </a:solidFill>
                <a:latin typeface="Arial"/>
                <a:ea typeface="DejaVu Sans"/>
              </a:rPr>
              <a:t>общеобразовательная</a:t>
            </a:r>
            <a:r>
              <a:rPr b="1" lang="ru-RU" sz="1800" spc="4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1800" spc="-26" strike="noStrike">
                <a:solidFill>
                  <a:srgbClr val="c00000"/>
                </a:solidFill>
                <a:latin typeface="Arial"/>
                <a:ea typeface="DejaVu Sans"/>
              </a:rPr>
              <a:t>школа</a:t>
            </a:r>
            <a:r>
              <a:rPr b="1" lang="ru-RU" sz="1800" spc="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№ </a:t>
            </a:r>
            <a:r>
              <a:rPr b="1" lang="ru-RU" sz="1800" spc="-7" strike="noStrike">
                <a:solidFill>
                  <a:srgbClr val="c00000"/>
                </a:solidFill>
                <a:latin typeface="Arial"/>
                <a:ea typeface="DejaVu Sans"/>
              </a:rPr>
              <a:t>71»</a:t>
            </a:r>
            <a:endParaRPr b="0" lang="ru-RU" sz="1800" spc="-1" strike="noStrike">
              <a:latin typeface="Arial"/>
            </a:endParaRPr>
          </a:p>
          <a:p>
            <a:pPr marL="227160"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(в 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соответствии</a:t>
            </a:r>
            <a:r>
              <a:rPr b="1" lang="ru-RU" sz="1800" spc="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с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приказом</a:t>
            </a:r>
            <a:r>
              <a:rPr b="1" lang="ru-RU" sz="1800" spc="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Департамента</a:t>
            </a:r>
            <a:r>
              <a:rPr b="1" lang="ru-RU" sz="1800" spc="4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образования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Администрации </a:t>
            </a:r>
            <a:r>
              <a:rPr b="1" lang="ru-RU" sz="1800" spc="-48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города</a:t>
            </a:r>
            <a:r>
              <a:rPr b="1" lang="ru-RU" sz="1800" spc="-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Омска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26" strike="noStrike">
                <a:solidFill>
                  <a:srgbClr val="001f5f"/>
                </a:solidFill>
                <a:latin typeface="Arial"/>
                <a:ea typeface="DejaVu Sans"/>
              </a:rPr>
              <a:t>от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 20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февраля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 2025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года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№11)</a:t>
            </a:r>
            <a:endParaRPr b="0" lang="ru-RU" sz="1800" spc="-1" strike="noStrike">
              <a:latin typeface="Arial"/>
            </a:endParaRPr>
          </a:p>
          <a:p>
            <a:pPr marL="227160"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27160"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Приём заявлений в первый класс от лиц, имеющих право первоочередного, преимущественного приема и лиц, 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зарегистрированных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 на закреплённой территории, ведётся 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 1 АПРЕЛЯ 2025 г. по  30 июня 2025 г.</a:t>
            </a:r>
            <a:endParaRPr b="0" lang="ru-RU" sz="1800" spc="-1" strike="noStrike">
              <a:latin typeface="Arial"/>
            </a:endParaRPr>
          </a:p>
          <a:p>
            <a:pPr marL="227160"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Tahoma"/>
              </a:rPr>
              <a:t>Приём заявлений в первый класс от лиц, 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Tahoma"/>
              </a:rPr>
              <a:t>не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имеющих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право первоочередного, преимущественного приема и лиц, 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не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зарегистрированных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 на закреплённой территории, начинается 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 6 июля 2025 г.</a:t>
            </a:r>
            <a:endParaRPr b="0" lang="ru-RU" sz="1800" spc="-1" strike="noStrike">
              <a:latin typeface="Arial"/>
            </a:endParaRPr>
          </a:p>
          <a:p>
            <a:pPr marL="227160"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Table 1"/>
          <p:cNvGraphicFramePr/>
          <p:nvPr/>
        </p:nvGraphicFramePr>
        <p:xfrm>
          <a:off x="789120" y="219960"/>
          <a:ext cx="3311280" cy="3106440"/>
        </p:xfrm>
        <a:graphic>
          <a:graphicData uri="http://schemas.openxmlformats.org/drawingml/2006/table">
            <a:tbl>
              <a:tblPr/>
              <a:tblGrid>
                <a:gridCol w="3311640"/>
              </a:tblGrid>
              <a:tr h="936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Возраст обучения </a:t>
                      </a:r>
                      <a:br/>
                      <a:r>
                        <a:rPr b="1" lang="ru-RU" sz="135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в начальной школе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d6d9f"/>
                    </a:solidFill>
                  </a:tcPr>
                </a:tc>
              </a:tr>
              <a:tr h="21700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6d6d9f"/>
                          </a:solidFill>
                          <a:latin typeface="Arial"/>
                        </a:rPr>
                        <a:t>6,5 лет 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350" spc="-1" strike="noStrike">
                          <a:solidFill>
                            <a:srgbClr val="151520"/>
                          </a:solidFill>
                          <a:latin typeface="Arial"/>
                        </a:rPr>
                        <a:t>(6 лет 6 месяцев) при отсутствии противопоказаний по состоянию здоровья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350" spc="-1" strike="noStrike">
                          <a:solidFill>
                            <a:srgbClr val="15152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400" spc="-1" strike="noStrike">
                          <a:solidFill>
                            <a:srgbClr val="6d6d9f"/>
                          </a:solidFill>
                          <a:latin typeface="Arial"/>
                        </a:rPr>
                        <a:t>8 лет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6" name="Table 2"/>
          <p:cNvGraphicFramePr/>
          <p:nvPr/>
        </p:nvGraphicFramePr>
        <p:xfrm>
          <a:off x="4713120" y="219960"/>
          <a:ext cx="3313080" cy="3889800"/>
        </p:xfrm>
        <a:graphic>
          <a:graphicData uri="http://schemas.openxmlformats.org/drawingml/2006/table">
            <a:tbl>
              <a:tblPr/>
              <a:tblGrid>
                <a:gridCol w="3313440"/>
              </a:tblGrid>
              <a:tr h="14396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Для обучения в более раннем или более позднем возрасте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d6d9f"/>
                    </a:solidFill>
                  </a:tcPr>
                </a:tc>
              </a:tr>
              <a:tr h="2450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350" spc="-1" strike="noStrike">
                          <a:solidFill>
                            <a:srgbClr val="151520"/>
                          </a:solidFill>
                          <a:latin typeface="Arial"/>
                        </a:rPr>
                        <a:t>требуется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350" spc="-1" strike="noStrike">
                          <a:solidFill>
                            <a:srgbClr val="151520"/>
                          </a:solidFill>
                          <a:latin typeface="Arial"/>
                        </a:rPr>
                        <a:t>- письменное заявление родителей (законных представителей)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350" spc="-1" strike="noStrike">
                          <a:solidFill>
                            <a:srgbClr val="151520"/>
                          </a:solidFill>
                          <a:latin typeface="Arial"/>
                        </a:rPr>
                        <a:t>- разрешение учредителя БОУ г. Омска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" name="Table 3"/>
          <p:cNvGraphicFramePr/>
          <p:nvPr/>
        </p:nvGraphicFramePr>
        <p:xfrm>
          <a:off x="2423880" y="3003480"/>
          <a:ext cx="5760720" cy="1868040"/>
        </p:xfrm>
        <a:graphic>
          <a:graphicData uri="http://schemas.openxmlformats.org/drawingml/2006/table">
            <a:tbl>
              <a:tblPr/>
              <a:tblGrid>
                <a:gridCol w="5761080"/>
              </a:tblGrid>
              <a:tr h="428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Прием на обучение детей с ОВЗ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d6d9f"/>
                    </a:solidFill>
                  </a:tcPr>
                </a:tc>
              </a:tr>
              <a:tr h="14396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350" spc="-1" strike="noStrike">
                          <a:solidFill>
                            <a:srgbClr val="151520"/>
                          </a:solidFill>
                          <a:latin typeface="Arial"/>
                        </a:rPr>
                        <a:t>- с согласия родителей (законных представителей)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350" spc="-1" strike="noStrike">
                          <a:solidFill>
                            <a:srgbClr val="151520"/>
                          </a:solidFill>
                          <a:latin typeface="Arial"/>
                        </a:rPr>
                        <a:t>- на основании рекомендаций психолого-медико-педагогической комиссии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</a:tbl>
          </a:graphicData>
        </a:graphic>
      </p:graphicFrame>
      <p:pic>
        <p:nvPicPr>
          <p:cNvPr id="278" name="Picture 2" descr="https://thumbs.dreamstime.com/b/d-character-backpack-running-green-42881721.jpg"/>
          <p:cNvPicPr/>
          <p:nvPr/>
        </p:nvPicPr>
        <p:blipFill>
          <a:blip r:embed="rId1"/>
          <a:stretch/>
        </p:blipFill>
        <p:spPr>
          <a:xfrm>
            <a:off x="900000" y="3326400"/>
            <a:ext cx="1277280" cy="95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663480" y="336600"/>
            <a:ext cx="8154360" cy="155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8960" bIns="0">
            <a:noAutofit/>
          </a:bodyPr>
          <a:p>
            <a:pPr marL="12600" algn="just">
              <a:lnSpc>
                <a:spcPct val="90000"/>
              </a:lnSpc>
              <a:spcBef>
                <a:spcPts val="386"/>
              </a:spcBef>
            </a:pPr>
            <a:r>
              <a:rPr b="0" lang="ru-RU" sz="22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Зачисление</a:t>
            </a:r>
            <a:r>
              <a:rPr b="0" lang="ru-RU" sz="2200" spc="-15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ru-RU" sz="22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первоклассников,</a:t>
            </a:r>
            <a:r>
              <a:rPr b="1" lang="ru-RU" sz="2200" spc="7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не </a:t>
            </a:r>
            <a:r>
              <a:rPr b="1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достигших</a:t>
            </a:r>
            <a:r>
              <a:rPr b="1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 возраста </a:t>
            </a:r>
            <a:r>
              <a:rPr b="1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6,6 </a:t>
            </a:r>
            <a:r>
              <a:rPr b="1" lang="ru-RU" sz="2200" spc="-585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лет </a:t>
            </a:r>
            <a:r>
              <a:rPr b="0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на</a:t>
            </a:r>
            <a:r>
              <a:rPr b="0" lang="ru-RU" sz="22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</a:t>
            </a:r>
            <a:r>
              <a:rPr b="0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 сентября </a:t>
            </a:r>
            <a:r>
              <a:rPr b="0" lang="ru-RU" sz="22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текущего</a:t>
            </a:r>
            <a:r>
              <a:rPr b="0" lang="ru-RU" sz="2200" spc="-3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35" strike="noStrike">
                <a:solidFill>
                  <a:srgbClr val="ff0000"/>
                </a:solidFill>
                <a:latin typeface="Times New Roman"/>
                <a:ea typeface="DejaVu Sans"/>
              </a:rPr>
              <a:t>года</a:t>
            </a:r>
            <a:r>
              <a:rPr b="0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и </a:t>
            </a:r>
            <a:r>
              <a:rPr b="1" lang="ru-RU" sz="22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первоклассников,</a:t>
            </a:r>
            <a:r>
              <a:rPr b="1" lang="ru-RU" sz="2200" spc="7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чей  </a:t>
            </a:r>
            <a:r>
              <a:rPr b="1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возраст</a:t>
            </a:r>
            <a:r>
              <a:rPr b="1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превышает</a:t>
            </a:r>
            <a:r>
              <a:rPr b="1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8 </a:t>
            </a:r>
            <a:r>
              <a:rPr b="1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лет</a:t>
            </a:r>
            <a:r>
              <a:rPr b="1" lang="ru-RU" sz="22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на </a:t>
            </a:r>
            <a:r>
              <a:rPr b="0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 </a:t>
            </a:r>
            <a:r>
              <a:rPr b="0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сентября</a:t>
            </a:r>
            <a:r>
              <a:rPr b="0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15" strike="noStrike">
                <a:solidFill>
                  <a:srgbClr val="ff0000"/>
                </a:solidFill>
                <a:latin typeface="Times New Roman"/>
                <a:ea typeface="DejaVu Sans"/>
              </a:rPr>
              <a:t>текущего </a:t>
            </a:r>
            <a:r>
              <a:rPr b="0" lang="ru-RU" sz="2200" spc="-35" strike="noStrike">
                <a:solidFill>
                  <a:srgbClr val="ff0000"/>
                </a:solidFill>
                <a:latin typeface="Times New Roman"/>
                <a:ea typeface="DejaVu Sans"/>
              </a:rPr>
              <a:t>года </a:t>
            </a:r>
            <a:r>
              <a:rPr b="0" lang="ru-RU" sz="2200" spc="-3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осуществляется</a:t>
            </a:r>
            <a:r>
              <a:rPr b="0" lang="ru-RU" sz="2200" spc="-3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на </a:t>
            </a:r>
            <a:r>
              <a:rPr b="0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основании решения </a:t>
            </a:r>
            <a:r>
              <a:rPr b="0" lang="ru-RU" sz="22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директора </a:t>
            </a:r>
            <a:r>
              <a:rPr b="0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департамента </a:t>
            </a:r>
            <a:r>
              <a:rPr b="0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образования Администрации</a:t>
            </a:r>
            <a:r>
              <a:rPr b="0" lang="ru-RU" sz="2200" spc="1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26" strike="noStrike">
                <a:solidFill>
                  <a:srgbClr val="ff0000"/>
                </a:solidFill>
                <a:latin typeface="Times New Roman"/>
                <a:ea typeface="DejaVu Sans"/>
              </a:rPr>
              <a:t>города</a:t>
            </a:r>
            <a:r>
              <a:rPr b="0" lang="ru-RU" sz="22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Омска.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812160" y="1878120"/>
            <a:ext cx="8005680" cy="283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520" algn="ctr">
              <a:lnSpc>
                <a:spcPts val="2245"/>
              </a:lnSpc>
              <a:spcBef>
                <a:spcPts val="96"/>
              </a:spcBef>
            </a:pPr>
            <a:r>
              <a:rPr b="0" lang="ru-RU" sz="22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Родителям</a:t>
            </a:r>
            <a:r>
              <a:rPr b="0" lang="ru-RU" sz="22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(законным</a:t>
            </a:r>
            <a:r>
              <a:rPr b="0" lang="ru-RU" sz="2200" spc="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представителям)</a:t>
            </a:r>
            <a:r>
              <a:rPr b="0" lang="ru-RU" sz="2200" spc="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детей </a:t>
            </a:r>
            <a:r>
              <a:rPr b="0" lang="ru-RU" sz="22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необходимо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предоставить </a:t>
            </a:r>
            <a:r>
              <a:rPr b="1" lang="ru-RU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в</a:t>
            </a:r>
            <a:r>
              <a:rPr b="1" lang="ru-RU" sz="2200" spc="-3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департамент</a:t>
            </a:r>
            <a:r>
              <a:rPr b="1" lang="ru-RU" sz="2200" spc="-2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200" spc="-1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образования </a:t>
            </a:r>
            <a:endParaRPr b="0" lang="ru-RU" sz="2200" spc="-1" strike="noStrike">
              <a:latin typeface="Arial"/>
            </a:endParaRPr>
          </a:p>
          <a:p>
            <a:pPr marL="2520" algn="ctr">
              <a:lnSpc>
                <a:spcPts val="2245"/>
              </a:lnSpc>
              <a:spcBef>
                <a:spcPts val="96"/>
              </a:spcBef>
            </a:pPr>
            <a:r>
              <a:rPr b="0" lang="ru-RU" sz="2200" spc="-2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(ул. Карла</a:t>
            </a:r>
            <a:r>
              <a:rPr b="0" lang="ru-RU" sz="2200" spc="-8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2200" spc="-1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Либкнехта,33, каб. 218)</a:t>
            </a:r>
            <a:endParaRPr b="0" lang="ru-RU" sz="2200" spc="-1" strike="noStrike">
              <a:latin typeface="Arial"/>
            </a:endParaRPr>
          </a:p>
          <a:p>
            <a:pPr marL="2520" algn="ctr">
              <a:lnSpc>
                <a:spcPct val="100000"/>
              </a:lnSpc>
              <a:spcBef>
                <a:spcPts val="204"/>
              </a:spcBef>
            </a:pPr>
            <a:r>
              <a:rPr b="0" lang="ru-RU" sz="22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следующие</a:t>
            </a:r>
            <a:r>
              <a:rPr b="0" lang="ru-RU" sz="22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2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документы:</a:t>
            </a:r>
            <a:endParaRPr b="0" lang="ru-RU" sz="2200" spc="-1" strike="noStrike">
              <a:latin typeface="Arial"/>
            </a:endParaRPr>
          </a:p>
          <a:p>
            <a:pPr marL="241200" indent="-226080" algn="just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Font typeface="Wingdings" charset="2"/>
              <a:buChar char=""/>
              <a:tabLst>
                <a:tab algn="l" pos="241200"/>
              </a:tabLst>
            </a:pP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оригинал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ксерокопия</a:t>
            </a:r>
            <a:r>
              <a:rPr b="0" lang="ru-RU" sz="2000" spc="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свидетельства</a:t>
            </a:r>
            <a:r>
              <a:rPr b="0" lang="ru-RU" sz="2000" spc="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рождении</a:t>
            </a:r>
            <a:r>
              <a:rPr b="0" lang="ru-RU" sz="20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ребенка;</a:t>
            </a:r>
            <a:endParaRPr b="0" lang="ru-RU" sz="2000" spc="-1" strike="noStrike">
              <a:latin typeface="Arial"/>
            </a:endParaRPr>
          </a:p>
          <a:p>
            <a:pPr marL="241200" indent="-226080" algn="just">
              <a:lnSpc>
                <a:spcPts val="2245"/>
              </a:lnSpc>
              <a:spcBef>
                <a:spcPts val="218"/>
              </a:spcBef>
              <a:buClr>
                <a:srgbClr val="000000"/>
              </a:buClr>
              <a:buFont typeface="Wingdings" charset="2"/>
              <a:buChar char=""/>
              <a:tabLst>
                <a:tab algn="l" pos="241200"/>
              </a:tabLst>
            </a:pP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оригинал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ксерокопия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документа,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подтверждающего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изменение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фамилии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i="1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(если</a:t>
            </a:r>
            <a:r>
              <a:rPr b="0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i="1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ребенок</a:t>
            </a:r>
            <a:r>
              <a:rPr b="0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i="1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b="0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i="1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заявитель</a:t>
            </a:r>
            <a:r>
              <a:rPr b="0" i="1" lang="ru-RU" sz="20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i="1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имеют разные фамилии);</a:t>
            </a:r>
            <a:endParaRPr b="0" lang="ru-RU" sz="2000" spc="-1" strike="noStrike">
              <a:latin typeface="Arial"/>
            </a:endParaRPr>
          </a:p>
          <a:p>
            <a:pPr marL="241200" indent="-226080" algn="just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Font typeface="Wingdings" charset="2"/>
              <a:buChar char=""/>
              <a:tabLst>
                <a:tab algn="l" pos="241200"/>
              </a:tabLst>
            </a:pP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справка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состоянии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здоровья</a:t>
            </a:r>
            <a:r>
              <a:rPr b="0" lang="ru-RU" sz="20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ребенка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от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педиатра;</a:t>
            </a:r>
            <a:endParaRPr b="0" lang="ru-RU" sz="2000" spc="-1" strike="noStrike">
              <a:latin typeface="Arial"/>
            </a:endParaRPr>
          </a:p>
          <a:p>
            <a:pPr marL="241200" indent="-226080" algn="just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Font typeface="Wingdings" charset="2"/>
              <a:buChar char=""/>
              <a:tabLst>
                <a:tab algn="l" pos="241200"/>
              </a:tabLst>
            </a:pP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служебная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записка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от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руководителя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31" strike="noStrike">
                <a:solidFill>
                  <a:srgbClr val="000000"/>
                </a:solidFill>
                <a:latin typeface="Times New Roman"/>
                <a:ea typeface="DejaVu Sans"/>
              </a:rPr>
              <a:t>БОУ.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594360" y="900000"/>
            <a:ext cx="8224200" cy="300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94760" y="171360"/>
            <a:ext cx="8013240" cy="6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200" spc="-1" strike="noStrike">
                <a:solidFill>
                  <a:srgbClr val="ffffff"/>
                </a:solidFill>
                <a:latin typeface="Arial"/>
                <a:ea typeface="DejaVu Sans"/>
              </a:rPr>
              <a:t>Этапы</a:t>
            </a:r>
            <a:endParaRPr b="0" lang="ru-RU" sz="4200" spc="-1" strike="noStrike">
              <a:latin typeface="Arial"/>
            </a:endParaRPr>
          </a:p>
        </p:txBody>
      </p:sp>
      <p:graphicFrame>
        <p:nvGraphicFramePr>
          <p:cNvPr id="283" name="Table 2"/>
          <p:cNvGraphicFramePr/>
          <p:nvPr/>
        </p:nvGraphicFramePr>
        <p:xfrm>
          <a:off x="755640" y="1113120"/>
          <a:ext cx="3311280" cy="1194120"/>
        </p:xfrm>
        <a:graphic>
          <a:graphicData uri="http://schemas.openxmlformats.org/drawingml/2006/table">
            <a:tbl>
              <a:tblPr/>
              <a:tblGrid>
                <a:gridCol w="3311640"/>
              </a:tblGrid>
              <a:tr h="428760">
                <a:tc>
                  <a:txBody>
                    <a:bodyPr>
                      <a:noAutofit/>
                    </a:bodyPr>
                    <a:p>
                      <a:pPr marL="216000" indent="-21384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latin typeface="Times New Roman"/>
                        </a:rPr>
                        <a:t>1 этап 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d6d9f"/>
                    </a:solidFill>
                  </a:tcPr>
                </a:tc>
              </a:tr>
              <a:tr h="765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35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1 апреля - 30 июня 2025 года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4" name="Table 3"/>
          <p:cNvGraphicFramePr/>
          <p:nvPr/>
        </p:nvGraphicFramePr>
        <p:xfrm>
          <a:off x="4572000" y="1113120"/>
          <a:ext cx="3600000" cy="1194120"/>
        </p:xfrm>
        <a:graphic>
          <a:graphicData uri="http://schemas.openxmlformats.org/drawingml/2006/table">
            <a:tbl>
              <a:tblPr/>
              <a:tblGrid>
                <a:gridCol w="3600360"/>
              </a:tblGrid>
              <a:tr h="428760">
                <a:tc>
                  <a:txBody>
                    <a:bodyPr>
                      <a:noAutofit/>
                    </a:bodyPr>
                    <a:p>
                      <a:pPr marL="216000" indent="-21384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latin typeface="Times New Roman"/>
                        </a:rPr>
                        <a:t>2 этап 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d6d9f"/>
                    </a:solidFill>
                  </a:tcPr>
                </a:tc>
              </a:tr>
              <a:tr h="765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35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6 июля - 5 сентября 2025 года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5" name="Table 4"/>
          <p:cNvGraphicFramePr/>
          <p:nvPr/>
        </p:nvGraphicFramePr>
        <p:xfrm>
          <a:off x="860040" y="2120040"/>
          <a:ext cx="7416360" cy="1535400"/>
        </p:xfrm>
        <a:graphic>
          <a:graphicData uri="http://schemas.openxmlformats.org/drawingml/2006/table">
            <a:tbl>
              <a:tblPr/>
              <a:tblGrid>
                <a:gridCol w="3240360"/>
                <a:gridCol w="576000"/>
                <a:gridCol w="3600360"/>
              </a:tblGrid>
              <a:tr h="430920">
                <a:tc gridSpan="3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Принятие решения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d6d9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104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В течение 3 рабочих дней</a:t>
                      </a:r>
                      <a:r>
                        <a:rPr b="0" lang="ru-RU" sz="16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6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после завершения приема заявлений (не позднее 5 июля)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В течение 5 рабочих дней</a:t>
                      </a:r>
                      <a:r>
                        <a:rPr b="0" lang="ru-RU" sz="135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35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после приема заявления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" name="Table 5"/>
          <p:cNvGraphicFramePr/>
          <p:nvPr/>
        </p:nvGraphicFramePr>
        <p:xfrm>
          <a:off x="760320" y="3921840"/>
          <a:ext cx="7416360" cy="857160"/>
        </p:xfrm>
        <a:graphic>
          <a:graphicData uri="http://schemas.openxmlformats.org/drawingml/2006/table">
            <a:tbl>
              <a:tblPr/>
              <a:tblGrid>
                <a:gridCol w="3240360"/>
                <a:gridCol w="576000"/>
                <a:gridCol w="3600360"/>
              </a:tblGrid>
              <a:tr h="428760">
                <a:tc gridSpan="3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Форма принятия решения - уведомление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d6d9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2876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О зачислении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Об отказе в зачислении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194760" y="171360"/>
            <a:ext cx="8013240" cy="6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200" spc="-1" strike="noStrike">
                <a:solidFill>
                  <a:srgbClr val="ffffff"/>
                </a:solidFill>
                <a:latin typeface="Arial"/>
                <a:ea typeface="DejaVu Sans"/>
              </a:rPr>
              <a:t>Порядок зачисления</a:t>
            </a:r>
            <a:endParaRPr b="0" lang="ru-RU" sz="4200" spc="-1" strike="noStrike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453960" y="1682280"/>
            <a:ext cx="1236240" cy="22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2600"/>
                <a:tab algn="l" pos="1825560"/>
                <a:tab algn="l" pos="2738160"/>
                <a:tab algn="l" pos="3651120"/>
                <a:tab algn="l" pos="4563720"/>
                <a:tab algn="l" pos="5476680"/>
                <a:tab algn="l" pos="6389640"/>
                <a:tab algn="l" pos="7302240"/>
                <a:tab algn="l" pos="8215200"/>
                <a:tab algn="l" pos="9127800"/>
                <a:tab algn="l" pos="10040760"/>
                <a:tab algn="l" pos="10953720"/>
              </a:tabLst>
            </a:pPr>
            <a:r>
              <a:rPr b="1" lang="en-US" sz="14200" spc="-1" strike="noStrike">
                <a:solidFill>
                  <a:srgbClr val="afdbc9"/>
                </a:solidFill>
                <a:latin typeface="Roboto Black"/>
                <a:ea typeface="VTB Group Cond Demi Bold"/>
              </a:rPr>
              <a:t>1</a:t>
            </a:r>
            <a:endParaRPr b="0" lang="ru-RU" sz="14200" spc="-1" strike="noStrike">
              <a:latin typeface="Arial"/>
            </a:endParaRPr>
          </a:p>
        </p:txBody>
      </p:sp>
      <p:pic>
        <p:nvPicPr>
          <p:cNvPr id="289" name="Rectangle 3_4" descr=""/>
          <p:cNvPicPr/>
          <p:nvPr/>
        </p:nvPicPr>
        <p:blipFill>
          <a:blip r:embed="rId1"/>
          <a:stretch/>
        </p:blipFill>
        <p:spPr>
          <a:xfrm>
            <a:off x="1036800" y="1165320"/>
            <a:ext cx="1296360" cy="2970000"/>
          </a:xfrm>
          <a:prstGeom prst="rect">
            <a:avLst/>
          </a:prstGeom>
          <a:ln w="0"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4270320" y="1677600"/>
            <a:ext cx="1236240" cy="22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2600"/>
                <a:tab algn="l" pos="1825560"/>
                <a:tab algn="l" pos="2738160"/>
                <a:tab algn="l" pos="3651120"/>
                <a:tab algn="l" pos="4563720"/>
                <a:tab algn="l" pos="5476680"/>
                <a:tab algn="l" pos="6389640"/>
                <a:tab algn="l" pos="7302240"/>
                <a:tab algn="l" pos="8215200"/>
                <a:tab algn="l" pos="9127800"/>
                <a:tab algn="l" pos="10040760"/>
                <a:tab algn="l" pos="10953720"/>
              </a:tabLst>
            </a:pPr>
            <a:r>
              <a:rPr b="1" lang="ru-RU" sz="14200" spc="-1" strike="noStrike">
                <a:solidFill>
                  <a:srgbClr val="afdbc9"/>
                </a:solidFill>
                <a:latin typeface="Roboto Black"/>
                <a:ea typeface="VTB Group Cond Demi Bold"/>
              </a:rPr>
              <a:t>3</a:t>
            </a:r>
            <a:endParaRPr b="0" lang="ru-RU" sz="14200" spc="-1" strike="noStrike">
              <a:latin typeface="Arial"/>
            </a:endParaRPr>
          </a:p>
        </p:txBody>
      </p:sp>
      <p:pic>
        <p:nvPicPr>
          <p:cNvPr id="291" name="Rectangle 3_5" descr=""/>
          <p:cNvPicPr/>
          <p:nvPr/>
        </p:nvPicPr>
        <p:blipFill>
          <a:blip r:embed="rId2"/>
          <a:stretch/>
        </p:blipFill>
        <p:spPr>
          <a:xfrm>
            <a:off x="3071880" y="1165320"/>
            <a:ext cx="1296360" cy="3098520"/>
          </a:xfrm>
          <a:prstGeom prst="rect">
            <a:avLst/>
          </a:prstGeom>
          <a:ln w="0">
            <a:noFill/>
          </a:ln>
        </p:spPr>
      </p:pic>
      <p:sp>
        <p:nvSpPr>
          <p:cNvPr id="292" name="CustomShape 4"/>
          <p:cNvSpPr/>
          <p:nvPr/>
        </p:nvSpPr>
        <p:spPr>
          <a:xfrm>
            <a:off x="2254320" y="1677600"/>
            <a:ext cx="1235880" cy="22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2600"/>
                <a:tab algn="l" pos="1825560"/>
                <a:tab algn="l" pos="2738160"/>
                <a:tab algn="l" pos="3651120"/>
                <a:tab algn="l" pos="4563720"/>
                <a:tab algn="l" pos="5476680"/>
                <a:tab algn="l" pos="6389640"/>
                <a:tab algn="l" pos="7302240"/>
                <a:tab algn="l" pos="8215200"/>
                <a:tab algn="l" pos="9127800"/>
                <a:tab algn="l" pos="10040760"/>
                <a:tab algn="l" pos="10953720"/>
              </a:tabLst>
            </a:pPr>
            <a:r>
              <a:rPr b="1" lang="ru-RU" sz="14200" spc="-1" strike="noStrike">
                <a:solidFill>
                  <a:srgbClr val="afdbc9"/>
                </a:solidFill>
                <a:latin typeface="Roboto Black"/>
                <a:ea typeface="VTB Group Cond Demi Bold"/>
              </a:rPr>
              <a:t>2</a:t>
            </a:r>
            <a:endParaRPr b="0" lang="ru-RU" sz="14200" spc="-1" strike="noStrike">
              <a:latin typeface="Arial"/>
            </a:endParaRPr>
          </a:p>
        </p:txBody>
      </p:sp>
      <p:pic>
        <p:nvPicPr>
          <p:cNvPr id="293" name="Rectangle 3_6" descr=""/>
          <p:cNvPicPr/>
          <p:nvPr/>
        </p:nvPicPr>
        <p:blipFill>
          <a:blip r:embed="rId3"/>
          <a:stretch/>
        </p:blipFill>
        <p:spPr>
          <a:xfrm>
            <a:off x="5016600" y="996480"/>
            <a:ext cx="1296360" cy="3417480"/>
          </a:xfrm>
          <a:prstGeom prst="rect">
            <a:avLst/>
          </a:prstGeom>
          <a:ln w="0">
            <a:noFill/>
          </a:ln>
        </p:spPr>
      </p:pic>
      <p:sp>
        <p:nvSpPr>
          <p:cNvPr id="294" name="CustomShape 5"/>
          <p:cNvSpPr/>
          <p:nvPr/>
        </p:nvSpPr>
        <p:spPr>
          <a:xfrm>
            <a:off x="6227640" y="1677600"/>
            <a:ext cx="1236240" cy="22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2600"/>
                <a:tab algn="l" pos="1825560"/>
                <a:tab algn="l" pos="2738160"/>
                <a:tab algn="l" pos="3651120"/>
                <a:tab algn="l" pos="4563720"/>
                <a:tab algn="l" pos="5476680"/>
                <a:tab algn="l" pos="6389640"/>
                <a:tab algn="l" pos="7302240"/>
                <a:tab algn="l" pos="8215200"/>
                <a:tab algn="l" pos="9127800"/>
                <a:tab algn="l" pos="10040760"/>
                <a:tab algn="l" pos="10953720"/>
              </a:tabLst>
            </a:pPr>
            <a:r>
              <a:rPr b="1" lang="ru-RU" sz="14200" spc="-1" strike="noStrike">
                <a:solidFill>
                  <a:srgbClr val="afdbc9"/>
                </a:solidFill>
                <a:latin typeface="Roboto Black"/>
                <a:ea typeface="VTB Group Cond Demi Bold"/>
              </a:rPr>
              <a:t>4</a:t>
            </a:r>
            <a:endParaRPr b="0" lang="ru-RU" sz="14200" spc="-1" strike="noStrike">
              <a:latin typeface="Arial"/>
            </a:endParaRPr>
          </a:p>
        </p:txBody>
      </p:sp>
      <p:pic>
        <p:nvPicPr>
          <p:cNvPr id="295" name="Rectangle 3_7" descr=""/>
          <p:cNvPicPr/>
          <p:nvPr/>
        </p:nvPicPr>
        <p:blipFill>
          <a:blip r:embed="rId4"/>
          <a:stretch/>
        </p:blipFill>
        <p:spPr>
          <a:xfrm>
            <a:off x="7102440" y="1188000"/>
            <a:ext cx="1296360" cy="318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194760" y="171360"/>
            <a:ext cx="8013240" cy="6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  <a:ea typeface="DejaVu Sans"/>
              </a:rPr>
              <a:t>Льготные категории, не проживающие </a:t>
            </a:r>
            <a:br/>
            <a:r>
              <a:rPr b="0" lang="ru-RU" sz="3200" spc="-1" strike="noStrike">
                <a:solidFill>
                  <a:srgbClr val="ffffff"/>
                </a:solidFill>
                <a:latin typeface="Arial"/>
                <a:ea typeface="DejaVu Sans"/>
              </a:rPr>
              <a:t>на закрепленной территории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297" name="Table 2"/>
          <p:cNvGraphicFramePr/>
          <p:nvPr/>
        </p:nvGraphicFramePr>
        <p:xfrm>
          <a:off x="755640" y="1167840"/>
          <a:ext cx="4463640" cy="3724920"/>
        </p:xfrm>
        <a:graphic>
          <a:graphicData uri="http://schemas.openxmlformats.org/drawingml/2006/table">
            <a:tbl>
              <a:tblPr/>
              <a:tblGrid>
                <a:gridCol w="1250280"/>
                <a:gridCol w="218880"/>
                <a:gridCol w="1388520"/>
                <a:gridCol w="218880"/>
                <a:gridCol w="1387440"/>
              </a:tblGrid>
              <a:tr h="428760">
                <a:tc gridSpan="5">
                  <a:txBody>
                    <a:bodyPr>
                      <a:noAutofit/>
                    </a:bodyPr>
                    <a:p>
                      <a:pPr marL="216000" indent="-21384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latin typeface="Times New Roman"/>
                        </a:rPr>
                        <a:t>Внеочередное право (СВО)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d6d9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66840"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7491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Дети работников прокуратуры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Дети судей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Дети сотрудников Следственного комитета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  <a:tr h="261000"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919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Закон Российской Федерации </a:t>
                      </a:r>
                      <a:br/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от 17 января 1992 года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 № </a:t>
                      </a:r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2202-1 </a:t>
                      </a:r>
                      <a:br/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«О прокуратуре Российской Федерации»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Закон Российской Федерации</a:t>
                      </a:r>
                      <a:br/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 от 26 июня </a:t>
                      </a:r>
                      <a:br/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1992 года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№ </a:t>
                      </a:r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3132-1</a:t>
                      </a:r>
                      <a:br/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«О статусе судей в Российской Федерации»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Федеральный закон</a:t>
                      </a:r>
                      <a:br/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 от 28 декабря 2010 года </a:t>
                      </a:r>
                      <a:br/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№ 403-ФЗ «О Следственном комитете Российской Федерации»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</a:tbl>
          </a:graphicData>
        </a:graphic>
      </p:graphicFrame>
      <p:sp>
        <p:nvSpPr>
          <p:cNvPr id="298" name="CustomShape 3"/>
          <p:cNvSpPr/>
          <p:nvPr/>
        </p:nvSpPr>
        <p:spPr>
          <a:xfrm>
            <a:off x="755640" y="4033800"/>
            <a:ext cx="4461840" cy="4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350" spc="-1" strike="noStrike">
                <a:solidFill>
                  <a:srgbClr val="6d6d9f"/>
                </a:solidFill>
                <a:latin typeface="Arial"/>
                <a:ea typeface="DejaVu Sans"/>
              </a:rPr>
              <a:t>В общеобразовательных организациях, имеющих интернат</a:t>
            </a:r>
            <a:endParaRPr b="0" lang="ru-RU" sz="1350" spc="-1" strike="noStrike">
              <a:latin typeface="Arial"/>
            </a:endParaRPr>
          </a:p>
        </p:txBody>
      </p:sp>
      <p:graphicFrame>
        <p:nvGraphicFramePr>
          <p:cNvPr id="299" name="Table 4"/>
          <p:cNvGraphicFramePr/>
          <p:nvPr/>
        </p:nvGraphicFramePr>
        <p:xfrm>
          <a:off x="5454720" y="1167840"/>
          <a:ext cx="2977560" cy="3742920"/>
        </p:xfrm>
        <a:graphic>
          <a:graphicData uri="http://schemas.openxmlformats.org/drawingml/2006/table">
            <a:tbl>
              <a:tblPr/>
              <a:tblGrid>
                <a:gridCol w="2977920"/>
              </a:tblGrid>
              <a:tr h="369720">
                <a:tc>
                  <a:txBody>
                    <a:bodyPr>
                      <a:noAutofit/>
                    </a:bodyPr>
                    <a:p>
                      <a:pPr marL="216000" indent="-21384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latin typeface="Times New Roman"/>
                        </a:rPr>
                        <a:t>Преимущественное право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d6d9f"/>
                    </a:solidFill>
                  </a:tcPr>
                </a:tc>
              </a:tr>
              <a:tr h="366840"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0065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Дети, у которых братья и (или) сестры (полнородные и неполнородные, усыновленные (удочеренные), обучаются  в общеобразовательной организации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  <a:tr h="263160"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7370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Федеральный закон</a:t>
                      </a:r>
                      <a:br/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 от 2 декабря 2019 года № 411-ФЗ и Федеральный закон от 21 ноября 2022 года № 465-ФЗ «О внесении изменений в статью 54 Семейного кодекса Российской Федерации и статью 67 Федерального закона «Об образовании в Российской Федерации»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194760" y="171360"/>
            <a:ext cx="8013240" cy="6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  <a:ea typeface="DejaVu Sans"/>
              </a:rPr>
              <a:t>Льготные категории, проживающие </a:t>
            </a:r>
            <a:br/>
            <a:r>
              <a:rPr b="0" lang="ru-RU" sz="3200" spc="-1" strike="noStrike">
                <a:solidFill>
                  <a:srgbClr val="ffffff"/>
                </a:solidFill>
                <a:latin typeface="Arial"/>
                <a:ea typeface="DejaVu Sans"/>
              </a:rPr>
              <a:t>на закрепленной территории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301" name="Table 2"/>
          <p:cNvGraphicFramePr/>
          <p:nvPr/>
        </p:nvGraphicFramePr>
        <p:xfrm>
          <a:off x="826920" y="1221120"/>
          <a:ext cx="7200720" cy="3718080"/>
        </p:xfrm>
        <a:graphic>
          <a:graphicData uri="http://schemas.openxmlformats.org/drawingml/2006/table">
            <a:tbl>
              <a:tblPr/>
              <a:tblGrid>
                <a:gridCol w="2087640"/>
                <a:gridCol w="297000"/>
                <a:gridCol w="2530440"/>
                <a:gridCol w="298440"/>
                <a:gridCol w="1987560"/>
              </a:tblGrid>
              <a:tr h="428760">
                <a:tc gridSpan="5">
                  <a:txBody>
                    <a:bodyPr>
                      <a:noAutofit/>
                    </a:bodyPr>
                    <a:p>
                      <a:pPr marL="216000" indent="-21384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latin typeface="Times New Roman"/>
                        </a:rPr>
                        <a:t>Первоочередное право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d6d9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66120"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1890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Дети военнослужащих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Дети граждан, призванных на военную службу по мобилизации, гражданам, пребывающим в добровольческих формированиях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Дети сотрудников полиции</a:t>
                      </a:r>
                      <a:br/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 и сотрудников органов внутренних дел, </a:t>
                      </a:r>
                      <a:br/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не являющихся сотрудниками полиции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  <a:tr h="365040"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3694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ст. 2 Федерального закона от 27 мая 1998 года </a:t>
                      </a:r>
                      <a:br/>
                      <a:r>
                        <a:rPr b="0" lang="ru-RU" sz="12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№ 76-ФЗ «О статусе военнослужащих»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п. 2 Указа Президента Российской Федерации </a:t>
                      </a:r>
                      <a:br/>
                      <a:r>
                        <a:rPr b="0" lang="ru-RU" sz="12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от 21 сентября 2022 года № 647 </a:t>
                      </a:r>
                      <a:br/>
                      <a:r>
                        <a:rPr b="0" lang="ru-RU" sz="12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«Об объявлении частичной мобилизации </a:t>
                      </a:r>
                      <a:br/>
                      <a:r>
                        <a:rPr b="0" lang="ru-RU" sz="12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в Российской Федерации»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ст. 46 Федерального закона от 7 февраля 2011 года № 3-ФЗ </a:t>
                      </a:r>
                      <a:br/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«О полиции»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194760" y="171360"/>
            <a:ext cx="8013240" cy="6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  <a:ea typeface="DejaVu Sans"/>
              </a:rPr>
              <a:t>Льготные категории, проживающие </a:t>
            </a:r>
            <a:br/>
            <a:r>
              <a:rPr b="0" lang="ru-RU" sz="3200" spc="-1" strike="noStrike">
                <a:solidFill>
                  <a:srgbClr val="ffffff"/>
                </a:solidFill>
                <a:latin typeface="Arial"/>
                <a:ea typeface="DejaVu Sans"/>
              </a:rPr>
              <a:t>на закрепленной территории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303" name="Table 2"/>
          <p:cNvGraphicFramePr/>
          <p:nvPr/>
        </p:nvGraphicFramePr>
        <p:xfrm>
          <a:off x="826920" y="1221120"/>
          <a:ext cx="7345080" cy="3803400"/>
        </p:xfrm>
        <a:graphic>
          <a:graphicData uri="http://schemas.openxmlformats.org/drawingml/2006/table">
            <a:tbl>
              <a:tblPr/>
              <a:tblGrid>
                <a:gridCol w="2806200"/>
                <a:gridCol w="218880"/>
                <a:gridCol w="1871640"/>
                <a:gridCol w="218880"/>
                <a:gridCol w="2229840"/>
              </a:tblGrid>
              <a:tr h="430920">
                <a:tc gridSpan="5">
                  <a:txBody>
                    <a:bodyPr>
                      <a:noAutofit/>
                    </a:bodyPr>
                    <a:p>
                      <a:pPr marL="216000" indent="-21384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350" spc="-1" strike="noStrike">
                          <a:latin typeface="Times New Roman"/>
                        </a:rPr>
                        <a:t>Первоочередное право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d6d9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65040"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1890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Дети сотрудников некоторых федеральных органов исполнительной власти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Дети работников общеобразовательных организаций, расположенных</a:t>
                      </a:r>
                      <a:br/>
                      <a:r>
                        <a:rPr b="0" lang="ru-RU" sz="12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 на территории</a:t>
                      </a:r>
                      <a:r>
                        <a:rPr b="0" lang="ru-RU" sz="11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Омской области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2a2a40"/>
                          </a:solidFill>
                          <a:latin typeface="Times New Roman"/>
                        </a:rPr>
                        <a:t>Дети медицинских работников медицинских организаций государственной системы здравоохранения Омской области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</a:tr>
              <a:tr h="263160"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5555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ст. 1 Федерального закона</a:t>
                      </a:r>
                      <a:br/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 от 30 декабря 2012 года</a:t>
                      </a:r>
                      <a:br/>
                      <a:r>
                        <a:rPr b="0" lang="ru-RU" sz="1200" spc="-1" strike="noStrike">
                          <a:solidFill>
                            <a:srgbClr val="1e2825"/>
                          </a:solidFill>
                          <a:latin typeface="Times New Roman"/>
                        </a:rPr>
                        <a:t> № 283-ФЗ «О социальных гарантиях сотрудникам некоторых федеральных органов исполнительной власти и внесении изменений в законодательные акты Российской Федерации»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 gridSpan="3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Статья 5.1. Закона Омской области от 27 апреля </a:t>
                      </a:r>
                      <a:br/>
                      <a:r>
                        <a:rPr b="0" lang="ru-RU" sz="1200" spc="-1" strike="noStrike">
                          <a:solidFill>
                            <a:srgbClr val="151520"/>
                          </a:solidFill>
                          <a:latin typeface="Times New Roman"/>
                        </a:rPr>
                        <a:t>2022 года № 2478-ОЗ «О внесении изменений в Закон Омской области «О регулировании отношений в сфере образования на территории Омской области»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f0e8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194760" y="171360"/>
            <a:ext cx="8013240" cy="6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Arial"/>
                <a:ea typeface="DejaVu Sans"/>
              </a:rPr>
              <a:t>Пункт 17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609480" y="1199880"/>
            <a:ext cx="7922880" cy="33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342720" indent="-340560" algn="just">
              <a:lnSpc>
                <a:spcPct val="100000"/>
              </a:lnSpc>
              <a:spcBef>
                <a:spcPts val="448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342720" indent="-340560" algn="just">
              <a:lnSpc>
                <a:spcPct val="100000"/>
              </a:lnSpc>
              <a:spcBef>
                <a:spcPts val="448"/>
              </a:spcBef>
              <a:buClr>
                <a:srgbClr val="cc66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1e2825"/>
                </a:solidFill>
                <a:latin typeface="Arial"/>
                <a:ea typeface="DejaVu Sans"/>
              </a:rPr>
              <a:t>Руководитель общеобразовательной организации издает распорядительный акт о приеме на обучение детей, указанных </a:t>
            </a:r>
            <a:br/>
            <a:r>
              <a:rPr b="0" lang="ru-RU" sz="1800" spc="-1" strike="noStrike">
                <a:solidFill>
                  <a:srgbClr val="1e2825"/>
                </a:solidFill>
                <a:latin typeface="Arial"/>
                <a:ea typeface="DejaVu Sans"/>
              </a:rPr>
              <a:t>в абзаце первом пункта 17, </a:t>
            </a:r>
            <a:r>
              <a:rPr b="1" lang="ru-RU" sz="1800" spc="-1" strike="noStrike">
                <a:solidFill>
                  <a:srgbClr val="666699"/>
                </a:solidFill>
                <a:latin typeface="Arial"/>
                <a:ea typeface="DejaVu Sans"/>
              </a:rPr>
              <a:t>в течение 3 рабочих дней</a:t>
            </a:r>
            <a:r>
              <a:rPr b="0" lang="ru-RU" sz="1800" spc="-1" strike="noStrike">
                <a:solidFill>
                  <a:srgbClr val="1e2825"/>
                </a:solidFill>
                <a:latin typeface="Arial"/>
                <a:ea typeface="DejaVu Sans"/>
              </a:rPr>
              <a:t> после завершения приема заявлений о приеме на обучение в первый класс.</a:t>
            </a:r>
            <a:endParaRPr b="0" lang="ru-RU" sz="1800" spc="-1" strike="noStrike">
              <a:latin typeface="Arial"/>
            </a:endParaRPr>
          </a:p>
          <a:p>
            <a:pPr marL="342720" indent="-340560" algn="just">
              <a:lnSpc>
                <a:spcPct val="100000"/>
              </a:lnSpc>
              <a:spcBef>
                <a:spcPts val="448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1e2825"/>
                </a:solidFill>
                <a:latin typeface="Arial"/>
                <a:ea typeface="DejaVu Sans"/>
              </a:rPr>
              <a:t>     </a:t>
            </a:r>
            <a:r>
              <a:rPr b="1" lang="ru-RU" sz="1800" spc="-1" strike="noStrike">
                <a:solidFill>
                  <a:srgbClr val="666699"/>
                </a:solidFill>
                <a:latin typeface="Arial"/>
                <a:ea typeface="DejaVu Sans"/>
              </a:rPr>
              <a:t>Не позднее 5 июля</a:t>
            </a:r>
            <a:endParaRPr b="0" lang="ru-RU" sz="1800" spc="-1" strike="noStrike">
              <a:latin typeface="Arial"/>
            </a:endParaRPr>
          </a:p>
          <a:p>
            <a:pPr marL="342720" indent="-340560" algn="just">
              <a:lnSpc>
                <a:spcPct val="100000"/>
              </a:lnSpc>
              <a:spcBef>
                <a:spcPts val="448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342720" indent="-340560" algn="just">
              <a:lnSpc>
                <a:spcPct val="100000"/>
              </a:lnSpc>
              <a:spcBef>
                <a:spcPts val="448"/>
              </a:spcBef>
              <a:buClr>
                <a:srgbClr val="cc66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1e2825"/>
                </a:solidFill>
                <a:latin typeface="Arial"/>
                <a:ea typeface="DejaVu Sans"/>
              </a:rPr>
              <a:t>Для детей, не проживающих на закрепленной территории, прием заявлений о приеме на обучение в первый класс </a:t>
            </a:r>
            <a:r>
              <a:rPr b="1" lang="ru-RU" sz="1800" spc="-1" strike="noStrike">
                <a:solidFill>
                  <a:srgbClr val="666699"/>
                </a:solidFill>
                <a:latin typeface="Arial"/>
                <a:ea typeface="DejaVu Sans"/>
              </a:rPr>
              <a:t>начинается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b="1" lang="ru-RU" sz="1800" spc="-1" strike="noStrike">
                <a:solidFill>
                  <a:srgbClr val="666699"/>
                </a:solidFill>
                <a:latin typeface="Arial"/>
                <a:ea typeface="DejaVu Sans"/>
              </a:rPr>
              <a:t> июля</a:t>
            </a:r>
            <a:r>
              <a:rPr b="0" lang="ru-RU" sz="1800" spc="-1" strike="noStrike">
                <a:solidFill>
                  <a:srgbClr val="1e2825"/>
                </a:solidFill>
                <a:latin typeface="Arial"/>
                <a:ea typeface="DejaVu Sans"/>
              </a:rPr>
              <a:t> текущего года до момента заполнения свободных мест, </a:t>
            </a:r>
            <a:br/>
            <a:r>
              <a:rPr b="0" lang="ru-RU" sz="1800" spc="-1" strike="noStrike">
                <a:solidFill>
                  <a:srgbClr val="1e2825"/>
                </a:solidFill>
                <a:latin typeface="Arial"/>
                <a:ea typeface="DejaVu Sans"/>
              </a:rPr>
              <a:t>но не позднее 5 сентября текущего года.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88600" y="-79560"/>
            <a:ext cx="7964280" cy="12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45520" bIns="0">
            <a:noAutofit/>
          </a:bodyPr>
          <a:p>
            <a:pPr marL="4554360" indent="-1898640" algn="ctr">
              <a:lnSpc>
                <a:spcPct val="100000"/>
              </a:lnSpc>
              <a:spcBef>
                <a:spcPts val="105"/>
              </a:spcBef>
              <a:tabLst>
                <a:tab algn="l" pos="0"/>
              </a:tabLst>
            </a:pPr>
            <a:r>
              <a:rPr b="1" lang="ru-RU" sz="2000" spc="-7" strike="noStrike">
                <a:solidFill>
                  <a:srgbClr val="005da1"/>
                </a:solidFill>
                <a:latin typeface="Arial"/>
                <a:ea typeface="DejaVu Sans"/>
              </a:rPr>
              <a:t>Нормативные</a:t>
            </a:r>
            <a:r>
              <a:rPr b="1" lang="ru-RU" sz="2000" spc="-100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5da1"/>
                </a:solidFill>
                <a:latin typeface="Arial"/>
                <a:ea typeface="DejaVu Sans"/>
              </a:rPr>
              <a:t>документы </a:t>
            </a:r>
            <a:r>
              <a:rPr b="1" lang="ru-RU" sz="2000" spc="-877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5da1"/>
                </a:solidFill>
                <a:latin typeface="Arial"/>
                <a:ea typeface="DejaVu Sans"/>
              </a:rPr>
              <a:t>школы (ознакомиться можно на сайте)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8921880" y="71280"/>
            <a:ext cx="10404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97" strike="noStrike">
                <a:solidFill>
                  <a:srgbClr val="4ab5d9"/>
                </a:solidFill>
                <a:latin typeface="Roboto"/>
                <a:ea typeface="DejaVu Sans"/>
              </a:rPr>
              <a:t>2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1006200" y="1080000"/>
            <a:ext cx="7812000" cy="34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just">
              <a:lnSpc>
                <a:spcPct val="100000"/>
              </a:lnSpc>
              <a:spcBef>
                <a:spcPts val="99"/>
              </a:spcBef>
              <a:tabLst>
                <a:tab algn="l" pos="355680"/>
              </a:tabLst>
            </a:pPr>
            <a:r>
              <a:rPr b="1" lang="ru-RU" sz="2000" spc="-46" strike="noStrike">
                <a:solidFill>
                  <a:srgbClr val="002060"/>
                </a:solidFill>
                <a:latin typeface="Arial"/>
                <a:ea typeface="DejaVu Sans"/>
              </a:rPr>
              <a:t>Устав </a:t>
            </a: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(редакция №6), </a:t>
            </a:r>
            <a:r>
              <a:rPr b="1" lang="ru-RU" sz="2000" spc="-15" strike="noStrike">
                <a:solidFill>
                  <a:srgbClr val="002060"/>
                </a:solidFill>
                <a:latin typeface="Arial"/>
                <a:ea typeface="DejaVu Sans"/>
              </a:rPr>
              <a:t>утверждён </a:t>
            </a:r>
            <a:r>
              <a:rPr b="1" lang="ru-RU" sz="2000" spc="-7" strike="noStrike">
                <a:solidFill>
                  <a:srgbClr val="002060"/>
                </a:solidFill>
                <a:latin typeface="Arial"/>
                <a:ea typeface="DejaVu Sans"/>
              </a:rPr>
              <a:t>23.10.2015 </a:t>
            </a: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(Приказ </a:t>
            </a:r>
            <a:r>
              <a:rPr b="1" lang="ru-RU" sz="2000" spc="-656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2060"/>
                </a:solidFill>
                <a:latin typeface="Arial"/>
                <a:ea typeface="DejaVu Sans"/>
              </a:rPr>
              <a:t>департамента образования </a:t>
            </a:r>
            <a:r>
              <a:rPr b="1" lang="ru-RU" sz="2000" spc="-7" strike="noStrike">
                <a:solidFill>
                  <a:srgbClr val="002060"/>
                </a:solidFill>
                <a:latin typeface="Arial"/>
                <a:ea typeface="DejaVu Sans"/>
              </a:rPr>
              <a:t>Администрации </a:t>
            </a:r>
            <a:r>
              <a:rPr b="1" lang="ru-RU" sz="2000" spc="-15" strike="noStrike">
                <a:solidFill>
                  <a:srgbClr val="002060"/>
                </a:solidFill>
                <a:latin typeface="Arial"/>
                <a:ea typeface="DejaVu Sans"/>
              </a:rPr>
              <a:t>города </a:t>
            </a:r>
            <a:r>
              <a:rPr b="1" lang="ru-RU" sz="2000" spc="-656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2060"/>
                </a:solidFill>
                <a:latin typeface="Arial"/>
                <a:ea typeface="DejaVu Sans"/>
              </a:rPr>
              <a:t>Омска</a:t>
            </a:r>
            <a:r>
              <a:rPr b="1" lang="ru-RU" sz="2000" spc="-15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№ </a:t>
            </a:r>
            <a:r>
              <a:rPr b="1" lang="ru-RU" sz="2000" spc="-7" strike="noStrike">
                <a:solidFill>
                  <a:srgbClr val="002060"/>
                </a:solidFill>
                <a:latin typeface="Arial"/>
                <a:ea typeface="DejaVu Sans"/>
              </a:rPr>
              <a:t>131);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  <a:tabLst>
                <a:tab algn="l" pos="355680"/>
              </a:tabLst>
            </a:pPr>
            <a:r>
              <a:rPr b="1" lang="ru-RU" sz="2000" spc="-7" strike="noStrike">
                <a:solidFill>
                  <a:srgbClr val="002060"/>
                </a:solidFill>
                <a:latin typeface="Arial"/>
                <a:ea typeface="DejaVu Sans"/>
              </a:rPr>
              <a:t>Лицензия</a:t>
            </a:r>
            <a:r>
              <a:rPr b="1" lang="ru-RU" sz="2000" spc="-12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№</a:t>
            </a:r>
            <a:r>
              <a:rPr b="1" lang="ru-RU" sz="2000" spc="-7" strike="noStrike">
                <a:solidFill>
                  <a:srgbClr val="002060"/>
                </a:solidFill>
                <a:latin typeface="Arial"/>
                <a:ea typeface="DejaVu Sans"/>
              </a:rPr>
              <a:t> 392-п</a:t>
            </a: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2000" spc="-35" strike="noStrike">
                <a:solidFill>
                  <a:srgbClr val="002060"/>
                </a:solidFill>
                <a:latin typeface="Arial"/>
                <a:ea typeface="DejaVu Sans"/>
              </a:rPr>
              <a:t>от</a:t>
            </a:r>
            <a:r>
              <a:rPr b="1" lang="ru-RU" sz="2000" spc="-2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2060"/>
                </a:solidFill>
                <a:latin typeface="Arial"/>
                <a:ea typeface="DejaVu Sans"/>
              </a:rPr>
              <a:t>20.02.2012 </a:t>
            </a:r>
            <a:r>
              <a:rPr b="1" lang="ru-RU" sz="2000" spc="-12" strike="noStrike">
                <a:solidFill>
                  <a:srgbClr val="002060"/>
                </a:solidFill>
                <a:latin typeface="Arial"/>
                <a:ea typeface="DejaVu Sans"/>
              </a:rPr>
              <a:t>(бессрочно);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75"/>
              </a:spcBef>
              <a:tabLst>
                <a:tab algn="l" pos="355680"/>
              </a:tabLst>
            </a:pPr>
            <a:r>
              <a:rPr b="1" lang="ru-RU" sz="2000" spc="-15" strike="noStrike">
                <a:solidFill>
                  <a:srgbClr val="002060"/>
                </a:solidFill>
                <a:latin typeface="Arial"/>
                <a:ea typeface="DejaVu Sans"/>
              </a:rPr>
              <a:t>Свидетельство</a:t>
            </a:r>
            <a:r>
              <a:rPr b="1" lang="ru-RU" sz="2000" spc="32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о </a:t>
            </a:r>
            <a:r>
              <a:rPr b="1" lang="ru-RU" sz="2000" spc="-21" strike="noStrike">
                <a:solidFill>
                  <a:srgbClr val="002060"/>
                </a:solidFill>
                <a:latin typeface="Arial"/>
                <a:ea typeface="DejaVu Sans"/>
              </a:rPr>
              <a:t>государственной</a:t>
            </a:r>
            <a:r>
              <a:rPr b="1" lang="ru-RU" sz="2000" spc="4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2060"/>
                </a:solidFill>
                <a:latin typeface="Arial"/>
                <a:ea typeface="DejaVu Sans"/>
              </a:rPr>
              <a:t>аккредитации</a:t>
            </a:r>
            <a:endParaRPr b="0" lang="ru-RU" sz="20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575"/>
              </a:spcBef>
              <a:tabLst>
                <a:tab algn="l" pos="35568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№</a:t>
            </a:r>
            <a:r>
              <a:rPr b="1" lang="ru-RU" sz="2000" spc="-15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2060"/>
                </a:solidFill>
                <a:latin typeface="Arial"/>
                <a:ea typeface="DejaVu Sans"/>
              </a:rPr>
              <a:t>141 </a:t>
            </a:r>
            <a:r>
              <a:rPr b="1" lang="ru-RU" sz="2000" spc="-32" strike="noStrike">
                <a:solidFill>
                  <a:srgbClr val="002060"/>
                </a:solidFill>
                <a:latin typeface="Arial"/>
                <a:ea typeface="DejaVu Sans"/>
              </a:rPr>
              <a:t>от</a:t>
            </a:r>
            <a:r>
              <a:rPr b="1" lang="ru-RU" sz="2000" spc="-15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2060"/>
                </a:solidFill>
                <a:latin typeface="Arial"/>
                <a:ea typeface="DejaVu Sans"/>
              </a:rPr>
              <a:t>03.06.2013</a:t>
            </a: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 (до</a:t>
            </a:r>
            <a:r>
              <a:rPr b="1" lang="ru-RU" sz="2000" spc="-15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2000" spc="-21" strike="noStrike">
                <a:solidFill>
                  <a:srgbClr val="002060"/>
                </a:solidFill>
                <a:latin typeface="Arial"/>
                <a:ea typeface="DejaVu Sans"/>
              </a:rPr>
              <a:t>03.06.2025г.);</a:t>
            </a:r>
            <a:endParaRPr b="0" lang="ru-RU" sz="20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581"/>
              </a:spcBef>
              <a:tabLst>
                <a:tab algn="l" pos="35568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Основная </a:t>
            </a:r>
            <a:r>
              <a:rPr b="1" lang="ru-RU" sz="2000" spc="-12" strike="noStrike">
                <a:solidFill>
                  <a:srgbClr val="002060"/>
                </a:solidFill>
                <a:latin typeface="Arial"/>
                <a:ea typeface="DejaVu Sans"/>
              </a:rPr>
              <a:t>образовательная програ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мма </a:t>
            </a:r>
            <a:r>
              <a:rPr b="1" lang="ru-RU" sz="2000" spc="-15" strike="noStrike">
                <a:solidFill>
                  <a:srgbClr val="001f5f"/>
                </a:solidFill>
                <a:latin typeface="Arial"/>
                <a:ea typeface="DejaVu Sans"/>
              </a:rPr>
              <a:t>начального </a:t>
            </a:r>
            <a:r>
              <a:rPr b="1" lang="ru-RU" sz="2000" spc="-65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общего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образования; адаптированная </a:t>
            </a:r>
            <a:r>
              <a:rPr b="1" lang="ru-RU" sz="2000" spc="-12" strike="noStrike">
                <a:solidFill>
                  <a:srgbClr val="002060"/>
                </a:solidFill>
                <a:latin typeface="Arial"/>
                <a:ea typeface="DejaVu Sans"/>
              </a:rPr>
              <a:t>образовательная програ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мма </a:t>
            </a:r>
            <a:r>
              <a:rPr b="1" lang="ru-RU" sz="2000" spc="-15" strike="noStrike">
                <a:solidFill>
                  <a:srgbClr val="001f5f"/>
                </a:solidFill>
                <a:latin typeface="Arial"/>
                <a:ea typeface="DejaVu Sans"/>
              </a:rPr>
              <a:t>начального </a:t>
            </a:r>
            <a:r>
              <a:rPr b="1" lang="ru-RU" sz="2000" spc="-65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общего</a:t>
            </a: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образования</a:t>
            </a:r>
            <a:endParaRPr b="0" lang="ru-RU" sz="20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575"/>
              </a:spcBef>
              <a:tabLst>
                <a:tab algn="l" pos="355680"/>
              </a:tabLst>
            </a:pPr>
            <a:r>
              <a:rPr b="1" lang="ru-RU" sz="2000" spc="-7" strike="noStrike">
                <a:solidFill>
                  <a:srgbClr val="001f5f"/>
                </a:solidFill>
                <a:latin typeface="Arial"/>
                <a:ea typeface="DejaVu Sans"/>
              </a:rPr>
              <a:t>Локальные</a:t>
            </a:r>
            <a:r>
              <a:rPr b="1" lang="ru-RU" sz="2000" spc="-4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1f5f"/>
                </a:solidFill>
                <a:latin typeface="Arial"/>
                <a:ea typeface="DejaVu Sans"/>
              </a:rPr>
              <a:t>акты.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841240" y="71280"/>
            <a:ext cx="184680" cy="4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100" strike="noStrike">
                <a:solidFill>
                  <a:srgbClr val="4ab5d9"/>
                </a:solidFill>
                <a:latin typeface="Roboto"/>
                <a:ea typeface="DejaVu Sans"/>
              </a:rPr>
              <a:t>25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879720" y="163800"/>
            <a:ext cx="3298680" cy="8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Приём</a:t>
            </a:r>
            <a:r>
              <a:rPr b="1" lang="ru-RU" sz="3200" spc="-60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в</a:t>
            </a:r>
            <a:r>
              <a:rPr b="1" lang="ru-RU" sz="3200" spc="-26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1</a:t>
            </a:r>
            <a:r>
              <a:rPr b="1" lang="ru-RU" sz="3200" spc="-35" strike="noStrike">
                <a:solidFill>
                  <a:srgbClr val="005da1"/>
                </a:solidFill>
                <a:latin typeface="Arial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класс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329760" y="1236960"/>
            <a:ext cx="8609400" cy="279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 u="sng">
                <a:solidFill>
                  <a:srgbClr val="1154cc"/>
                </a:solidFill>
                <a:uFillTx/>
                <a:latin typeface="Calibri"/>
                <a:ea typeface="DejaVu Sans"/>
                <a:hlinkClick r:id="rId1"/>
              </a:rPr>
              <a:t>Федеральный закон от 29.12.2012 года № 273-ФЗ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«Об образовании в Российской Федерации». Статья 67;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 u="sng">
                <a:solidFill>
                  <a:srgbClr val="1154cc"/>
                </a:solidFill>
                <a:uFillTx/>
                <a:latin typeface="Calibri"/>
                <a:ea typeface="DejaVu Sans"/>
                <a:hlinkClick r:id="rId2"/>
              </a:rPr>
              <a:t>Приказ Министерства Просвещения РФ от 02.09.2020 г. № 458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«Об утверждении Порядка приема на обучение по образовательным программам начального общего, основного общего и среднего общего образования»;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 u="sng">
                <a:solidFill>
                  <a:srgbClr val="1154cc"/>
                </a:solidFill>
                <a:uFillTx/>
                <a:latin typeface="Calibri"/>
                <a:ea typeface="DejaVu Sans"/>
                <a:hlinkClick r:id="rId3"/>
              </a:rPr>
              <a:t>Приказ Министерства Просвещения РФ от 08.10.2021 года № 707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о внесении изменений в приказ Министерства Просвещения РФ от 02.09.2020 года № 458 «Об утверждении порядка приема на обучение по образовательным программам начального общего, основного общего и среднего общего образования;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 u="sng">
                <a:solidFill>
                  <a:srgbClr val="1154cc"/>
                </a:solidFill>
                <a:uFillTx/>
                <a:latin typeface="Calibri"/>
                <a:ea typeface="DejaVu Sans"/>
                <a:hlinkClick r:id="rId4"/>
              </a:rPr>
              <a:t>Алгоритм порядка приема на обучение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по образовательным программам начального общего, основного общего и среднего общего образования;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 u="sng">
                <a:solidFill>
                  <a:srgbClr val="1154cc"/>
                </a:solidFill>
                <a:uFillTx/>
                <a:latin typeface="Calibri"/>
                <a:ea typeface="DejaVu Sans"/>
                <a:hlinkClick r:id="rId5"/>
              </a:rPr>
              <a:t>Приказ департамента образования Администрации города Омска от 05.11.2015 года № 142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«Об утверждении стандартов качества муниципальных услуг, оказываемых бюджетными учреждениями города Омска, подведомственные департаменту образования Администрации города Омска;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Положение о порядке приема граждан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в БОУ г. Омска «Средняя общеобразовательная школа №71».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tabLst>
                <a:tab algn="l" pos="167040"/>
              </a:tabLst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900000" y="227880"/>
            <a:ext cx="796428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Документы для приёма в 1-й класс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08600" y="987120"/>
            <a:ext cx="8589240" cy="36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 u="sng">
                <a:solidFill>
                  <a:srgbClr val="1154cc"/>
                </a:solidFill>
                <a:uFillTx/>
                <a:latin typeface="Arial"/>
                <a:ea typeface="DejaVu Sans"/>
              </a:rPr>
              <a:t>1. Заявление родителей (законных представителей).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 u="sng">
                <a:solidFill>
                  <a:srgbClr val="1154cc"/>
                </a:solidFill>
                <a:uFillTx/>
                <a:latin typeface="Arial"/>
                <a:ea typeface="DejaVu Sans"/>
              </a:rPr>
              <a:t>2. Оригинал и ксерокопию паспорта родителей (законных представителей).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 u="sng">
                <a:solidFill>
                  <a:srgbClr val="1154cc"/>
                </a:solidFill>
                <a:uFillTx/>
                <a:latin typeface="Arial"/>
                <a:ea typeface="DejaVu Sans"/>
              </a:rPr>
              <a:t>3. Оригинал и ксерокопию свидетельства о рождении ребенка.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 u="sng">
                <a:solidFill>
                  <a:srgbClr val="1154cc"/>
                </a:solidFill>
                <a:uFillTx/>
                <a:latin typeface="Arial"/>
                <a:ea typeface="DejaVu Sans"/>
              </a:rPr>
              <a:t>4. Оригинал и ксерокопию документа о регистрации ребенка по месту жительства или по месту пребывания на закрепленной территории.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 u="sng">
                <a:solidFill>
                  <a:srgbClr val="1154cc"/>
                </a:solidFill>
                <a:uFillTx/>
                <a:latin typeface="Arial"/>
                <a:ea typeface="DejaVu Sans"/>
              </a:rPr>
              <a:t>5. Справку с места работы родителей (законных представителей) ребенка (при наличии права первоочередного приема на обучение).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 u="sng">
                <a:solidFill>
                  <a:srgbClr val="1154cc"/>
                </a:solidFill>
                <a:uFillTx/>
                <a:latin typeface="Arial"/>
                <a:ea typeface="DejaVu Sans"/>
              </a:rPr>
              <a:t>6. Оригинал и ксерокопию свидетельства о рождении детей или документа, подтверждающего родство детей; оригинал и ксерокопию свидетельства о регистрации детей по месту жительства или по месту пребывания, или документ, содержащий сведения о регистрации детей по месту жительства или по месту пребывания детей (при наличии права преимущественного приема на обучение).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 u="sng">
                <a:solidFill>
                  <a:srgbClr val="1154cc"/>
                </a:solidFill>
                <a:uFillTx/>
                <a:latin typeface="Arial"/>
                <a:ea typeface="DejaVu Sans"/>
              </a:rPr>
              <a:t>7. Фотография ребёнка 3*4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 u="sng">
                <a:solidFill>
                  <a:srgbClr val="1154cc"/>
                </a:solidFill>
                <a:uFillTx/>
                <a:latin typeface="Arial"/>
                <a:ea typeface="DejaVu Sans"/>
              </a:rPr>
              <a:t>8. Оригинал и копия СНИЛС ребёнка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 u="sng">
                <a:solidFill>
                  <a:srgbClr val="1154cc"/>
                </a:solidFill>
                <a:uFillTx/>
                <a:latin typeface="Arial"/>
                <a:ea typeface="DejaVu Sans"/>
              </a:rPr>
              <a:t>9. </a:t>
            </a:r>
            <a:r>
              <a:rPr b="1" lang="ru-RU" sz="1600" spc="-1" strike="noStrike" u="sng">
                <a:solidFill>
                  <a:srgbClr val="1154cc"/>
                </a:solidFill>
                <a:uFillTx/>
                <a:latin typeface="Arial"/>
                <a:ea typeface="DejaVu Sans"/>
              </a:rPr>
              <a:t>Медицинская карта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 u="sng">
                <a:solidFill>
                  <a:srgbClr val="c9211e"/>
                </a:solidFill>
                <a:uFillTx/>
                <a:latin typeface="Arial"/>
                <a:ea typeface="DejaVu Sans"/>
              </a:rPr>
              <a:t>Все документы предоставляются в файле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8841240" y="71280"/>
            <a:ext cx="184680" cy="4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100" strike="noStrike">
                <a:solidFill>
                  <a:srgbClr val="4ab5d9"/>
                </a:solidFill>
                <a:latin typeface="Roboto"/>
                <a:ea typeface="DejaVu Sans"/>
              </a:rPr>
              <a:t>33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588600" y="-79560"/>
            <a:ext cx="79642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3"/>
          <p:cNvSpPr/>
          <p:nvPr/>
        </p:nvSpPr>
        <p:spPr>
          <a:xfrm>
            <a:off x="387000" y="1123920"/>
            <a:ext cx="8221320" cy="358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just">
              <a:lnSpc>
                <a:spcPct val="100000"/>
              </a:lnSpc>
              <a:spcBef>
                <a:spcPts val="99"/>
              </a:spcBef>
            </a:pPr>
            <a:r>
              <a:rPr b="1" lang="ru-RU" sz="1800" spc="-21" strike="noStrike">
                <a:solidFill>
                  <a:srgbClr val="001f5f"/>
                </a:solidFill>
                <a:latin typeface="Arial"/>
                <a:ea typeface="DejaVu Sans"/>
              </a:rPr>
              <a:t>Родители</a:t>
            </a:r>
            <a:r>
              <a:rPr b="1" lang="ru-RU" sz="1800" spc="3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(законные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представители)</a:t>
            </a:r>
            <a:r>
              <a:rPr b="1" lang="ru-RU" sz="1800" spc="4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детей,</a:t>
            </a:r>
            <a:r>
              <a:rPr b="1" lang="ru-RU" sz="1800" spc="4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21" strike="noStrike">
                <a:solidFill>
                  <a:srgbClr val="001f5f"/>
                </a:solidFill>
                <a:latin typeface="Arial"/>
                <a:ea typeface="DejaVu Sans"/>
              </a:rPr>
              <a:t>являющихся 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иностранными</a:t>
            </a:r>
            <a:r>
              <a:rPr b="1" lang="ru-RU" sz="1800" spc="1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гражданами или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лицами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без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гражданства,</a:t>
            </a:r>
            <a:endParaRPr b="0" lang="ru-RU" sz="18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предъявляют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26" strike="noStrike">
                <a:solidFill>
                  <a:srgbClr val="001f5f"/>
                </a:solidFill>
                <a:latin typeface="Arial"/>
                <a:ea typeface="DejaVu Sans"/>
              </a:rPr>
              <a:t>документ,</a:t>
            </a:r>
            <a:r>
              <a:rPr b="1" lang="ru-RU" sz="1800" spc="4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подтверждающий</a:t>
            </a:r>
            <a:r>
              <a:rPr b="1" lang="ru-RU" sz="1800" spc="3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21" strike="noStrike">
                <a:solidFill>
                  <a:srgbClr val="001f5f"/>
                </a:solidFill>
                <a:latin typeface="Arial"/>
                <a:ea typeface="DejaVu Sans"/>
              </a:rPr>
              <a:t>родство</a:t>
            </a:r>
            <a:r>
              <a:rPr b="1" lang="ru-RU" sz="1800" spc="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заявителя</a:t>
            </a:r>
            <a:r>
              <a:rPr b="1" lang="ru-RU" sz="1800" spc="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(или </a:t>
            </a:r>
            <a:r>
              <a:rPr b="1" lang="ru-RU" sz="1800" spc="-48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законность</a:t>
            </a:r>
            <a:r>
              <a:rPr b="1" lang="ru-RU" sz="1800" spc="1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представления</a:t>
            </a:r>
            <a:r>
              <a:rPr b="1" lang="ru-RU" sz="1800" spc="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прав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ребенка),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и </a:t>
            </a:r>
            <a:r>
              <a:rPr b="1" lang="ru-RU" sz="1800" spc="-26" strike="noStrike">
                <a:solidFill>
                  <a:srgbClr val="001f5f"/>
                </a:solidFill>
                <a:latin typeface="Arial"/>
                <a:ea typeface="DejaVu Sans"/>
              </a:rPr>
              <a:t>документ,</a:t>
            </a:r>
            <a:endParaRPr b="0" lang="ru-RU" sz="18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подтверждающий</a:t>
            </a:r>
            <a:r>
              <a:rPr b="1" lang="ru-RU" sz="1800" spc="5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право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заявителя</a:t>
            </a:r>
            <a:r>
              <a:rPr b="1" lang="ru-RU" sz="1800" spc="4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на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пребывание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в</a:t>
            </a:r>
            <a:r>
              <a:rPr b="1" lang="ru-RU" sz="1800" spc="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Российской </a:t>
            </a:r>
            <a:r>
              <a:rPr b="1" lang="ru-RU" sz="1800" spc="-48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Федерации.</a:t>
            </a:r>
            <a:endParaRPr b="0" lang="ru-RU" sz="18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Иностранные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граждане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и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лица без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гражданства</a:t>
            </a:r>
            <a:r>
              <a:rPr b="1" lang="ru-RU" sz="1800" spc="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21" strike="noStrike">
                <a:solidFill>
                  <a:srgbClr val="001f5f"/>
                </a:solidFill>
                <a:latin typeface="Arial"/>
                <a:ea typeface="DejaVu Sans"/>
              </a:rPr>
              <a:t>все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документы </a:t>
            </a:r>
            <a:r>
              <a:rPr b="1" lang="ru-RU" sz="1800" spc="-48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представляют</a:t>
            </a:r>
            <a:r>
              <a:rPr b="1" lang="ru-RU" sz="1800" spc="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на </a:t>
            </a:r>
            <a:r>
              <a:rPr b="1" lang="ru-RU" sz="1800" spc="-26" strike="noStrike">
                <a:solidFill>
                  <a:srgbClr val="001f5f"/>
                </a:solidFill>
                <a:latin typeface="Arial"/>
                <a:ea typeface="DejaVu Sans"/>
              </a:rPr>
              <a:t>русском</a:t>
            </a:r>
            <a:r>
              <a:rPr b="1" lang="ru-RU" sz="1800" spc="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языке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или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21" strike="noStrike">
                <a:solidFill>
                  <a:srgbClr val="001f5f"/>
                </a:solidFill>
                <a:latin typeface="Arial"/>
                <a:ea typeface="DejaVu Sans"/>
              </a:rPr>
              <a:t>вместе</a:t>
            </a:r>
            <a:r>
              <a:rPr b="1" lang="ru-RU" sz="1800" spc="3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с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заверенным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в  </a:t>
            </a:r>
            <a:r>
              <a:rPr b="1" lang="ru-RU" sz="1800" spc="-21" strike="noStrike">
                <a:solidFill>
                  <a:srgbClr val="001f5f"/>
                </a:solidFill>
                <a:latin typeface="Arial"/>
                <a:ea typeface="DejaVu Sans"/>
              </a:rPr>
              <a:t>установленном</a:t>
            </a:r>
            <a:r>
              <a:rPr b="1" lang="ru-RU" sz="1800" spc="4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порядке</a:t>
            </a:r>
            <a:r>
              <a:rPr b="1" lang="ru-RU" sz="1800" spc="-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переводом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на</a:t>
            </a:r>
            <a:r>
              <a:rPr b="1" lang="ru-RU" sz="1800" spc="-1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21" strike="noStrike">
                <a:solidFill>
                  <a:srgbClr val="001f5f"/>
                </a:solidFill>
                <a:latin typeface="Arial"/>
                <a:ea typeface="DejaVu Sans"/>
              </a:rPr>
              <a:t>русский</a:t>
            </a:r>
            <a:r>
              <a:rPr b="1" lang="ru-RU" sz="1800" spc="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язык.</a:t>
            </a:r>
            <a:endParaRPr b="0" lang="ru-RU" sz="18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34"/>
              </a:spcBef>
            </a:pPr>
            <a:endParaRPr b="0" lang="ru-RU" sz="18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Копии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 предъявляемых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при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 приеме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документов</a:t>
            </a:r>
            <a:r>
              <a:rPr b="1" lang="ru-RU" sz="1800" spc="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хранятся</a:t>
            </a:r>
            <a:r>
              <a:rPr b="1" lang="ru-RU" sz="1800" spc="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в </a:t>
            </a:r>
            <a:r>
              <a:rPr b="1" lang="ru-RU" sz="1800" spc="-32" strike="noStrike">
                <a:solidFill>
                  <a:srgbClr val="001f5f"/>
                </a:solidFill>
                <a:latin typeface="Arial"/>
                <a:ea typeface="DejaVu Sans"/>
              </a:rPr>
              <a:t>школе</a:t>
            </a:r>
            <a:r>
              <a:rPr b="1" lang="ru-RU" sz="1800" spc="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на </a:t>
            </a:r>
            <a:r>
              <a:rPr b="1" lang="ru-RU" sz="1800" spc="-48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время</a:t>
            </a:r>
            <a:r>
              <a:rPr b="1" lang="ru-RU" sz="18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1f5f"/>
                </a:solidFill>
                <a:latin typeface="Arial"/>
                <a:ea typeface="DejaVu Sans"/>
              </a:rPr>
              <a:t>обучения</a:t>
            </a:r>
            <a:r>
              <a:rPr b="1" lang="ru-RU" sz="1800" spc="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ребенка.</a:t>
            </a:r>
            <a:endParaRPr b="0" lang="ru-RU" sz="1800" spc="-1" strike="noStrike">
              <a:latin typeface="Arial"/>
            </a:endParaRPr>
          </a:p>
          <a:p>
            <a:pPr marL="1779120" algn="just">
              <a:lnSpc>
                <a:spcPct val="100000"/>
              </a:lnSpc>
              <a:spcBef>
                <a:spcPts val="6"/>
              </a:spcBef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8841240" y="71280"/>
            <a:ext cx="184680" cy="4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100" strike="noStrike">
                <a:solidFill>
                  <a:srgbClr val="4ab5d9"/>
                </a:solidFill>
                <a:latin typeface="Roboto"/>
                <a:ea typeface="DejaVu Sans"/>
              </a:rPr>
              <a:t>34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588600" y="-79560"/>
            <a:ext cx="79642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3"/>
          <p:cNvSpPr/>
          <p:nvPr/>
        </p:nvSpPr>
        <p:spPr>
          <a:xfrm>
            <a:off x="387000" y="1399320"/>
            <a:ext cx="8276040" cy="257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just">
              <a:lnSpc>
                <a:spcPct val="100000"/>
              </a:lnSpc>
              <a:spcBef>
                <a:spcPts val="99"/>
              </a:spcBef>
            </a:pP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Документы,</a:t>
            </a:r>
            <a:r>
              <a:rPr b="1" lang="ru-RU" sz="2400" spc="1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5" strike="noStrike">
                <a:solidFill>
                  <a:srgbClr val="001f5f"/>
                </a:solidFill>
                <a:latin typeface="Arial"/>
                <a:ea typeface="DejaVu Sans"/>
              </a:rPr>
              <a:t>представленные</a:t>
            </a:r>
            <a:r>
              <a:rPr b="1" lang="ru-RU" sz="2400" spc="2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родителями</a:t>
            </a:r>
            <a:r>
              <a:rPr b="1" lang="ru-RU" sz="24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(законными </a:t>
            </a:r>
            <a:r>
              <a:rPr b="1" lang="ru-RU" sz="2400" spc="-656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представителями)</a:t>
            </a:r>
            <a:r>
              <a:rPr b="1" lang="ru-RU" sz="2400" spc="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5" strike="noStrike">
                <a:solidFill>
                  <a:srgbClr val="001f5f"/>
                </a:solidFill>
                <a:latin typeface="Arial"/>
                <a:ea typeface="DejaVu Sans"/>
              </a:rPr>
              <a:t>детей,</a:t>
            </a:r>
            <a:r>
              <a:rPr b="1" lang="ru-RU" sz="2400" spc="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5" strike="noStrike">
                <a:solidFill>
                  <a:srgbClr val="001f5f"/>
                </a:solidFill>
                <a:latin typeface="Arial"/>
                <a:ea typeface="DejaVu Sans"/>
              </a:rPr>
              <a:t>регистрируются</a:t>
            </a:r>
            <a:r>
              <a:rPr b="1" lang="ru-RU" sz="2400" spc="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Arial"/>
                <a:ea typeface="DejaVu Sans"/>
              </a:rPr>
              <a:t>в</a:t>
            </a:r>
            <a:r>
              <a:rPr b="1" lang="ru-RU" sz="2400" spc="-15" strike="noStrike">
                <a:solidFill>
                  <a:srgbClr val="001f5f"/>
                </a:solidFill>
                <a:latin typeface="Arial"/>
                <a:ea typeface="DejaVu Sans"/>
              </a:rPr>
              <a:t> журнале 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5" strike="noStrike">
                <a:solidFill>
                  <a:srgbClr val="001f5f"/>
                </a:solidFill>
                <a:latin typeface="Arial"/>
                <a:ea typeface="DejaVu Sans"/>
              </a:rPr>
              <a:t>приема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5" strike="noStrike">
                <a:solidFill>
                  <a:srgbClr val="001f5f"/>
                </a:solidFill>
                <a:latin typeface="Arial"/>
                <a:ea typeface="DejaVu Sans"/>
              </a:rPr>
              <a:t>заявлений.</a:t>
            </a:r>
            <a:endParaRPr b="0" lang="ru-RU" sz="24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6"/>
              </a:spcBef>
            </a:pPr>
            <a:endParaRPr b="0" lang="ru-RU" sz="24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1" lang="ru-RU" sz="2400" spc="-15" strike="noStrike">
                <a:solidFill>
                  <a:srgbClr val="001f5f"/>
                </a:solidFill>
                <a:latin typeface="Arial"/>
                <a:ea typeface="DejaVu Sans"/>
              </a:rPr>
              <a:t>Выдаётся</a:t>
            </a:r>
            <a:r>
              <a:rPr b="1" lang="ru-RU" sz="2400" spc="15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1f5f"/>
                </a:solidFill>
                <a:latin typeface="Arial"/>
                <a:ea typeface="DejaVu Sans"/>
              </a:rPr>
              <a:t>расписка,</a:t>
            </a:r>
            <a:r>
              <a:rPr b="1" lang="ru-RU" sz="24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5" strike="noStrike">
                <a:solidFill>
                  <a:srgbClr val="001f5f"/>
                </a:solidFill>
                <a:latin typeface="Arial"/>
                <a:ea typeface="DejaVu Sans"/>
              </a:rPr>
              <a:t>заверенная</a:t>
            </a:r>
            <a:r>
              <a:rPr b="1" lang="ru-RU" sz="24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1f5f"/>
                </a:solidFill>
                <a:latin typeface="Arial"/>
                <a:ea typeface="DejaVu Sans"/>
              </a:rPr>
              <a:t>подписью</a:t>
            </a:r>
            <a:endParaRPr b="0" lang="ru-RU" sz="24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1" lang="ru-RU" sz="2400" spc="-21" strike="noStrike">
                <a:solidFill>
                  <a:srgbClr val="001f5f"/>
                </a:solidFill>
                <a:latin typeface="Arial"/>
                <a:ea typeface="DejaVu Sans"/>
              </a:rPr>
              <a:t>должностного</a:t>
            </a:r>
            <a:r>
              <a:rPr b="1" lang="ru-RU" sz="2400" spc="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Arial"/>
                <a:ea typeface="DejaVu Sans"/>
              </a:rPr>
              <a:t>лица 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учреждения,</a:t>
            </a:r>
            <a:r>
              <a:rPr b="1" lang="ru-RU" sz="2400" spc="7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26" strike="noStrike">
                <a:solidFill>
                  <a:srgbClr val="001f5f"/>
                </a:solidFill>
                <a:latin typeface="Arial"/>
                <a:ea typeface="DejaVu Sans"/>
              </a:rPr>
              <a:t>ответственного</a:t>
            </a:r>
            <a:r>
              <a:rPr b="1" lang="ru-RU" sz="2400" spc="3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26" strike="noStrike">
                <a:solidFill>
                  <a:srgbClr val="001f5f"/>
                </a:solidFill>
                <a:latin typeface="Arial"/>
                <a:ea typeface="DejaVu Sans"/>
              </a:rPr>
              <a:t>за </a:t>
            </a:r>
            <a:r>
              <a:rPr b="1" lang="ru-RU" sz="2400" spc="-650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прием</a:t>
            </a:r>
            <a:r>
              <a:rPr b="1" lang="ru-RU" sz="24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5" strike="noStrike">
                <a:solidFill>
                  <a:srgbClr val="001f5f"/>
                </a:solidFill>
                <a:latin typeface="Arial"/>
                <a:ea typeface="DejaVu Sans"/>
              </a:rPr>
              <a:t>документов,</a:t>
            </a:r>
            <a:r>
              <a:rPr b="1" lang="ru-RU" sz="2400" spc="2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Arial"/>
                <a:ea typeface="DejaVu Sans"/>
              </a:rPr>
              <a:t>и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5" strike="noStrike">
                <a:solidFill>
                  <a:srgbClr val="001f5f"/>
                </a:solidFill>
                <a:latin typeface="Arial"/>
                <a:ea typeface="DejaVu Sans"/>
              </a:rPr>
              <a:t>печатью</a:t>
            </a:r>
            <a:r>
              <a:rPr b="1" lang="ru-RU" sz="2400" spc="-1" strike="noStrike">
                <a:solidFill>
                  <a:srgbClr val="001f5f"/>
                </a:solidFill>
                <a:latin typeface="Arial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1f5f"/>
                </a:solidFill>
                <a:latin typeface="Arial"/>
                <a:ea typeface="DejaVu Sans"/>
              </a:rPr>
              <a:t>учреждения.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2880000" y="141480"/>
            <a:ext cx="5937840" cy="9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88920" algn="ctr">
              <a:lnSpc>
                <a:spcPct val="120000"/>
              </a:lnSpc>
              <a:spcBef>
                <a:spcPts val="99"/>
              </a:spcBef>
            </a:pPr>
            <a:r>
              <a:rPr b="1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График приёма документов для зачисления в 1 класс: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8921880" y="71280"/>
            <a:ext cx="10404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97" strike="noStrike">
                <a:solidFill>
                  <a:srgbClr val="4ab5d9"/>
                </a:solidFill>
                <a:latin typeface="Roboto"/>
                <a:ea typeface="DejaVu Sans"/>
              </a:rPr>
              <a:t>9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847080" y="1130040"/>
            <a:ext cx="7790760" cy="255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88920">
              <a:lnSpc>
                <a:spcPct val="120000"/>
              </a:lnSpc>
              <a:spcBef>
                <a:spcPts val="99"/>
              </a:spcBef>
            </a:pPr>
            <a:endParaRPr b="0" lang="ru-RU" sz="1800" spc="-1" strike="noStrike">
              <a:latin typeface="Arial"/>
            </a:endParaRPr>
          </a:p>
          <a:p>
            <a:pPr marL="88920" algn="ctr">
              <a:lnSpc>
                <a:spcPct val="120000"/>
              </a:lnSpc>
              <a:spcBef>
                <a:spcPts val="99"/>
              </a:spcBef>
            </a:pPr>
            <a:r>
              <a:rPr b="0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1 апреля 2025 года — с 08:30 — 13:00; 14:00 — 17:30</a:t>
            </a:r>
            <a:endParaRPr b="0" lang="ru-RU" sz="2000" spc="-1" strike="noStrike">
              <a:latin typeface="Arial"/>
            </a:endParaRPr>
          </a:p>
          <a:p>
            <a:pPr marL="88920" algn="ctr">
              <a:lnSpc>
                <a:spcPct val="120000"/>
              </a:lnSpc>
              <a:spcBef>
                <a:spcPts val="99"/>
              </a:spcBef>
            </a:pPr>
            <a:endParaRPr b="0" lang="ru-RU" sz="2000" spc="-1" strike="noStrike">
              <a:latin typeface="Arial"/>
            </a:endParaRPr>
          </a:p>
          <a:p>
            <a:pPr marL="88920" algn="ctr">
              <a:lnSpc>
                <a:spcPct val="120000"/>
              </a:lnSpc>
              <a:spcBef>
                <a:spcPts val="99"/>
              </a:spcBef>
            </a:pPr>
            <a:endParaRPr b="0" lang="ru-RU" sz="2000" spc="-1" strike="noStrike">
              <a:latin typeface="Arial"/>
            </a:endParaRPr>
          </a:p>
          <a:p>
            <a:pPr marL="88920" algn="ctr">
              <a:lnSpc>
                <a:spcPct val="120000"/>
              </a:lnSpc>
              <a:spcBef>
                <a:spcPts val="99"/>
              </a:spcBef>
            </a:pPr>
            <a:endParaRPr b="0" lang="ru-RU" sz="2000" spc="-1" strike="noStrike">
              <a:latin typeface="Arial"/>
            </a:endParaRPr>
          </a:p>
          <a:p>
            <a:pPr marL="88920" algn="ctr">
              <a:lnSpc>
                <a:spcPct val="120000"/>
              </a:lnSpc>
              <a:spcBef>
                <a:spcPts val="99"/>
              </a:spcBef>
            </a:pPr>
            <a:r>
              <a:rPr b="0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Приём документов будет осуществляться </a:t>
            </a:r>
            <a:endParaRPr b="0" lang="ru-RU" sz="2000" spc="-1" strike="noStrike">
              <a:latin typeface="Arial"/>
            </a:endParaRPr>
          </a:p>
          <a:p>
            <a:pPr marL="88920" algn="ctr">
              <a:lnSpc>
                <a:spcPct val="120000"/>
              </a:lnSpc>
              <a:spcBef>
                <a:spcPts val="99"/>
              </a:spcBef>
            </a:pPr>
            <a:r>
              <a:rPr b="0" lang="ru-RU" sz="2000" spc="-1" strike="noStrike">
                <a:solidFill>
                  <a:srgbClr val="001f5f"/>
                </a:solidFill>
                <a:latin typeface="Arial"/>
                <a:ea typeface="DejaVu Sans"/>
              </a:rPr>
              <a:t>по предварительной записи по т. 42-94-07.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8841240" y="71280"/>
            <a:ext cx="184680" cy="4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100" strike="noStrike">
                <a:solidFill>
                  <a:srgbClr val="4ab5d9"/>
                </a:solidFill>
                <a:latin typeface="Roboto"/>
                <a:ea typeface="DejaVu Sans"/>
              </a:rPr>
              <a:t>37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588600" y="-79560"/>
            <a:ext cx="7964280" cy="11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3"/>
          <p:cNvSpPr/>
          <p:nvPr/>
        </p:nvSpPr>
        <p:spPr>
          <a:xfrm>
            <a:off x="540000" y="900000"/>
            <a:ext cx="8599680" cy="330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 соответствии с санитарно-гигиеническими требованиями, прием документов будет осуществляться по предварительной записи 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по т. 42-94-07.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Приём документов будет осуществляться по предварительной записи по т. 42-94-07 по адресу ул. Волго-Донская, 15 (здание школы 83).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ГРАФИК ПРИЁМА ДОКУМЕНТОВ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323" name="Table 4"/>
          <p:cNvGraphicFramePr/>
          <p:nvPr/>
        </p:nvGraphicFramePr>
        <p:xfrm>
          <a:off x="914400" y="2724120"/>
          <a:ext cx="6400080" cy="1853640"/>
        </p:xfrm>
        <a:graphic>
          <a:graphicData uri="http://schemas.openxmlformats.org/drawingml/2006/table">
            <a:tbl>
              <a:tblPr/>
              <a:tblGrid>
                <a:gridCol w="2133360"/>
                <a:gridCol w="2133360"/>
                <a:gridCol w="2133720"/>
              </a:tblGrid>
              <a:tr h="3708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понедельник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10-00 – 16-00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приёмная, кабинет 114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вторник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10-00 – 11-00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приёмная, кабинет 114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среда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16-00 – 19-00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приёмная, кабинет 114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четверг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10-00 - 16-00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приёмная, кабинет 114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пятница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нет приёма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8841240" y="71280"/>
            <a:ext cx="184680" cy="4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100" strike="noStrike">
                <a:solidFill>
                  <a:srgbClr val="4ab5d9"/>
                </a:solidFill>
                <a:latin typeface="Roboto"/>
                <a:ea typeface="DejaVu Sans"/>
              </a:rPr>
              <a:t>38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588600" y="-79560"/>
            <a:ext cx="7964280" cy="11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3"/>
          <p:cNvSpPr/>
          <p:nvPr/>
        </p:nvSpPr>
        <p:spPr>
          <a:xfrm>
            <a:off x="914400" y="1192680"/>
            <a:ext cx="7693560" cy="30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b="1" lang="ru-RU" sz="3200" spc="-26" strike="noStrike">
                <a:solidFill>
                  <a:srgbClr val="c00000"/>
                </a:solidFill>
                <a:latin typeface="Arial"/>
                <a:ea typeface="DejaVu Sans"/>
              </a:rPr>
              <a:t>САЙТ</a:t>
            </a:r>
            <a:r>
              <a:rPr b="1" lang="ru-RU" sz="3200" spc="-52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3200" spc="-15" strike="noStrike">
                <a:solidFill>
                  <a:srgbClr val="c00000"/>
                </a:solidFill>
                <a:latin typeface="Arial"/>
                <a:ea typeface="DejaVu Sans"/>
              </a:rPr>
              <a:t>ШКОЛЫ</a:t>
            </a:r>
            <a:endParaRPr b="0" lang="ru-RU" sz="3200" spc="-1" strike="noStrike">
              <a:latin typeface="Arial"/>
            </a:endParaRPr>
          </a:p>
          <a:p>
            <a:pPr marL="720" algn="ctr"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1154cc"/>
                </a:solidFill>
                <a:uFillTx/>
                <a:latin typeface="Arial"/>
                <a:ea typeface="DejaVu Sans"/>
                <a:hlinkClick r:id="rId1"/>
              </a:rPr>
              <a:t>https://sh71-omsk-r52.gosweb.gosuslugi.ru/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 marL="720"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720" algn="ctr">
              <a:lnSpc>
                <a:spcPct val="100000"/>
              </a:lnSpc>
            </a:pPr>
            <a:r>
              <a:rPr b="1" lang="ru-RU" sz="3200" spc="-12" strike="noStrike" u="heavy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"/>
                <a:ea typeface="DejaVu Sans"/>
              </a:rPr>
              <a:t>Грууппа вКонтакте</a:t>
            </a:r>
            <a:endParaRPr b="0" lang="ru-RU" sz="3200" spc="-1" strike="noStrike">
              <a:latin typeface="Arial"/>
            </a:endParaRPr>
          </a:p>
          <a:p>
            <a:pPr marL="720" algn="ctr">
              <a:lnSpc>
                <a:spcPct val="100000"/>
              </a:lnSpc>
            </a:pPr>
            <a:r>
              <a:rPr b="1" lang="ru-RU" sz="3200" spc="-12" strike="noStrike" u="heavy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"/>
                <a:ea typeface="DejaVu Sans"/>
              </a:rPr>
              <a:t>https://vk.com/club215312662</a:t>
            </a:r>
            <a:endParaRPr b="0" lang="ru-RU" sz="3200" spc="-1" strike="noStrike">
              <a:latin typeface="Arial"/>
            </a:endParaRPr>
          </a:p>
          <a:p>
            <a:pPr marL="12240" algn="ctr">
              <a:lnSpc>
                <a:spcPct val="200000"/>
              </a:lnSpc>
              <a:spcBef>
                <a:spcPts val="6"/>
              </a:spcBef>
            </a:pPr>
            <a:r>
              <a:rPr b="1" lang="ru-RU" sz="3200" spc="-35" strike="noStrike">
                <a:solidFill>
                  <a:srgbClr val="c00000"/>
                </a:solidFill>
                <a:latin typeface="Arial"/>
                <a:ea typeface="DejaVu Sans"/>
              </a:rPr>
              <a:t>Телефон </a:t>
            </a:r>
            <a:r>
              <a:rPr b="1" lang="ru-RU" sz="3200" spc="-12" strike="noStrike">
                <a:solidFill>
                  <a:srgbClr val="001f5f"/>
                </a:solidFill>
                <a:latin typeface="Arial"/>
                <a:ea typeface="DejaVu Sans"/>
              </a:rPr>
              <a:t>42-94-07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2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2218320" cy="211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588600" y="-79560"/>
            <a:ext cx="7964280" cy="119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2"/>
          <p:cNvSpPr/>
          <p:nvPr/>
        </p:nvSpPr>
        <p:spPr>
          <a:xfrm>
            <a:off x="276120" y="1268640"/>
            <a:ext cx="8589240" cy="22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00000"/>
                </a:solidFill>
                <a:latin typeface="Arial"/>
                <a:ea typeface="DejaVu Sans"/>
              </a:rPr>
              <a:t>ДО ВСТРЕЧИ </a:t>
            </a:r>
            <a:endParaRPr b="0" lang="ru-RU" sz="7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00000"/>
                </a:solidFill>
                <a:latin typeface="Arial"/>
                <a:ea typeface="DejaVu Sans"/>
              </a:rPr>
              <a:t>В НАШЕЙ ШКОЛЕ!</a:t>
            </a:r>
            <a:endParaRPr b="0" lang="ru-RU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2944080" y="348120"/>
            <a:ext cx="4831200" cy="8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Учебные кабинеты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8921880" y="71280"/>
            <a:ext cx="10404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97" strike="noStrike">
                <a:solidFill>
                  <a:srgbClr val="4ab5d9"/>
                </a:solidFill>
                <a:latin typeface="Roboto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080000" y="824040"/>
            <a:ext cx="71978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5680" bIns="0">
            <a:spAutoFit/>
          </a:bodyPr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7 кабинетов начальных классов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2 кабинета русского языка и литературы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2 кабинета математики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1 кабинет химии и биологии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1 кабинет географии и ОБЖ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2 кабинета истории и обществознания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1 кабинет физики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2 кабинета иностранного языка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1 кабинет музыки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1 кабинет технологии и ИЗО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r>
              <a:rPr b="1" lang="ru-RU" sz="1800" spc="-7" strike="noStrike">
                <a:solidFill>
                  <a:srgbClr val="001f5f"/>
                </a:solidFill>
                <a:latin typeface="Arial"/>
                <a:ea typeface="DejaVu Sans"/>
              </a:rPr>
              <a:t>спортивные залы, актовый зал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75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944080" y="348120"/>
            <a:ext cx="4831200" cy="8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Питание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8921880" y="71280"/>
            <a:ext cx="10404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97" strike="noStrike">
                <a:solidFill>
                  <a:srgbClr val="4ab5d9"/>
                </a:solidFill>
                <a:latin typeface="Roboto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540000" y="1080000"/>
            <a:ext cx="8277840" cy="39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5680" bIns="0">
            <a:spAutoFit/>
          </a:bodyPr>
          <a:p>
            <a:pPr marL="901080" indent="-258480" algn="just">
              <a:lnSpc>
                <a:spcPct val="70000"/>
              </a:lnSpc>
              <a:spcBef>
                <a:spcPts val="1040"/>
              </a:spcBef>
              <a:tabLst>
                <a:tab algn="l" pos="0"/>
              </a:tabLst>
            </a:pPr>
            <a:r>
              <a:rPr b="0" lang="ru-RU" sz="2600" spc="-15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Источники</a:t>
            </a:r>
            <a:r>
              <a:rPr b="0" lang="ru-RU" sz="2600" spc="-46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2600" spc="-7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финансирования</a:t>
            </a:r>
            <a:r>
              <a:rPr b="0" lang="ru-RU" sz="2600" spc="-52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2600" spc="-26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расходов</a:t>
            </a:r>
            <a:r>
              <a:rPr b="0" lang="ru-RU" sz="2600" spc="-41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2600" spc="-7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на </a:t>
            </a:r>
            <a:r>
              <a:rPr b="0" lang="ru-RU" sz="2600" spc="-636" strike="noStrike">
                <a:solidFill>
                  <a:srgbClr val="001f5f"/>
                </a:solidFill>
                <a:latin typeface="Times New Roman"/>
                <a:ea typeface="DejaVu Sans"/>
              </a:rPr>
              <a:t> </a:t>
            </a:r>
            <a:r>
              <a:rPr b="0" lang="ru-RU" sz="2600" spc="-7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организацию</a:t>
            </a:r>
            <a:r>
              <a:rPr b="0" lang="ru-RU" sz="2600" spc="-60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2600" spc="-1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питания</a:t>
            </a:r>
            <a:r>
              <a:rPr b="0" lang="ru-RU" sz="2600" spc="-32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2600" spc="-15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обучающихся:</a:t>
            </a:r>
            <a:endParaRPr b="0" lang="ru-RU" sz="2600" spc="-1" strike="noStrike">
              <a:latin typeface="Arial"/>
            </a:endParaRPr>
          </a:p>
          <a:p>
            <a:pPr marL="901080" indent="-258480" algn="just">
              <a:lnSpc>
                <a:spcPct val="70000"/>
              </a:lnSpc>
              <a:spcBef>
                <a:spcPts val="1040"/>
              </a:spcBef>
              <a:tabLst>
                <a:tab algn="l" pos="0"/>
              </a:tabLst>
            </a:pPr>
            <a:endParaRPr b="0" lang="ru-RU" sz="2600" spc="-1" strike="noStrike">
              <a:latin typeface="Arial"/>
            </a:endParaRPr>
          </a:p>
          <a:p>
            <a:pPr marL="901080" indent="-258480" algn="just">
              <a:lnSpc>
                <a:spcPct val="70000"/>
              </a:lnSpc>
              <a:spcBef>
                <a:spcPts val="1040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rgbClr val="001f5f"/>
                </a:solidFill>
                <a:latin typeface="Times New Roman"/>
                <a:ea typeface="DejaVu Sans"/>
              </a:rPr>
              <a:t>Питание</a:t>
            </a:r>
            <a:r>
              <a:rPr b="0" lang="ru-RU" sz="2600" spc="-55" strike="noStrike">
                <a:solidFill>
                  <a:srgbClr val="001f5f"/>
                </a:solidFill>
                <a:latin typeface="Times New Roman"/>
                <a:ea typeface="DejaVu Sans"/>
              </a:rPr>
              <a:t> </a:t>
            </a:r>
            <a:r>
              <a:rPr b="0" lang="ru-RU" sz="2600" spc="-15" strike="noStrike">
                <a:solidFill>
                  <a:srgbClr val="001f5f"/>
                </a:solidFill>
                <a:latin typeface="Times New Roman"/>
                <a:ea typeface="DejaVu Sans"/>
              </a:rPr>
              <a:t>обучающихся</a:t>
            </a:r>
            <a:r>
              <a:rPr b="0" lang="ru-RU" sz="2600" spc="-41" strike="noStrike">
                <a:solidFill>
                  <a:srgbClr val="001f5f"/>
                </a:solidFill>
                <a:latin typeface="Times New Roman"/>
                <a:ea typeface="DejaVu Sans"/>
              </a:rPr>
              <a:t> </a:t>
            </a:r>
            <a:r>
              <a:rPr b="1" lang="ru-RU" sz="2600" spc="-1" strike="noStrike">
                <a:solidFill>
                  <a:srgbClr val="001f5f"/>
                </a:solidFill>
                <a:latin typeface="Times New Roman"/>
                <a:ea typeface="DejaVu Sans"/>
              </a:rPr>
              <a:t>1-4х</a:t>
            </a:r>
            <a:r>
              <a:rPr b="1" lang="ru-RU" sz="2600" spc="-32" strike="noStrike">
                <a:solidFill>
                  <a:srgbClr val="001f5f"/>
                </a:solidFill>
                <a:latin typeface="Times New Roman"/>
                <a:ea typeface="DejaVu Sans"/>
              </a:rPr>
              <a:t> </a:t>
            </a:r>
            <a:r>
              <a:rPr b="0" lang="ru-RU" sz="2600" spc="-7" strike="noStrike">
                <a:solidFill>
                  <a:srgbClr val="001f5f"/>
                </a:solidFill>
                <a:latin typeface="Times New Roman"/>
                <a:ea typeface="DejaVu Sans"/>
              </a:rPr>
              <a:t>классов</a:t>
            </a:r>
            <a:r>
              <a:rPr b="0" lang="ru-RU" sz="2600" spc="-15" strike="noStrike">
                <a:solidFill>
                  <a:srgbClr val="001f5f"/>
                </a:solidFill>
                <a:latin typeface="Times New Roman"/>
                <a:ea typeface="DejaVu Sans"/>
              </a:rPr>
              <a:t> </a:t>
            </a:r>
            <a:r>
              <a:rPr b="0" lang="ru-RU" sz="2600" spc="-7" strike="noStrike">
                <a:solidFill>
                  <a:srgbClr val="001f5f"/>
                </a:solidFill>
                <a:latin typeface="Times New Roman"/>
                <a:ea typeface="DejaVu Sans"/>
              </a:rPr>
              <a:t>является</a:t>
            </a:r>
            <a:endParaRPr b="0" lang="ru-RU" sz="2600" spc="-1" strike="noStrike">
              <a:latin typeface="Arial"/>
            </a:endParaRPr>
          </a:p>
          <a:p>
            <a:pPr marL="12600" indent="-258480" algn="just">
              <a:lnSpc>
                <a:spcPts val="2809"/>
              </a:lnSpc>
              <a:tabLst>
                <a:tab algn="l" pos="0"/>
              </a:tabLst>
            </a:pPr>
            <a:r>
              <a:rPr b="1" lang="ru-RU" sz="2600" spc="-26" strike="noStrike" u="heavy">
                <a:solidFill>
                  <a:srgbClr val="001f5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БЕСПЛАТНЫМ</a:t>
            </a:r>
            <a:r>
              <a:rPr b="1" lang="ru-RU" sz="2600" spc="-15" strike="noStrike">
                <a:solidFill>
                  <a:srgbClr val="001f5f"/>
                </a:solidFill>
                <a:latin typeface="Times New Roman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001f5f"/>
                </a:solidFill>
                <a:latin typeface="Times New Roman"/>
                <a:ea typeface="DejaVu Sans"/>
              </a:rPr>
              <a:t>и</a:t>
            </a:r>
            <a:r>
              <a:rPr b="0" lang="ru-RU" sz="2600" spc="-46" strike="noStrike">
                <a:solidFill>
                  <a:srgbClr val="001f5f"/>
                </a:solidFill>
                <a:latin typeface="Times New Roman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осуществляется</a:t>
            </a:r>
            <a:r>
              <a:rPr b="0" lang="ru-RU" sz="2600" spc="-4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за</a:t>
            </a:r>
            <a:r>
              <a:rPr b="0" lang="ru-RU" sz="2600" spc="-2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600" spc="-15" strike="noStrike">
                <a:solidFill>
                  <a:srgbClr val="ff0000"/>
                </a:solidFill>
                <a:latin typeface="Times New Roman"/>
                <a:ea typeface="DejaVu Sans"/>
              </a:rPr>
              <a:t>счет </a:t>
            </a:r>
            <a:r>
              <a:rPr b="0" lang="ru-RU" sz="26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средств </a:t>
            </a:r>
            <a:r>
              <a:rPr b="0" lang="ru-RU" sz="2600" spc="-32" strike="noStrike">
                <a:solidFill>
                  <a:srgbClr val="ff0000"/>
                </a:solidFill>
                <a:latin typeface="Times New Roman"/>
                <a:ea typeface="DejaVu Sans"/>
              </a:rPr>
              <a:t>бюджетов </a:t>
            </a:r>
            <a:r>
              <a:rPr b="0" lang="ru-RU" sz="26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разного </a:t>
            </a:r>
            <a:r>
              <a:rPr b="0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уровня </a:t>
            </a:r>
            <a:r>
              <a:rPr b="0" i="1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(основание: </a:t>
            </a:r>
            <a:r>
              <a:rPr b="0" i="1" lang="ru-RU" sz="2600" spc="-636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i="1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пункт</a:t>
            </a:r>
            <a:r>
              <a:rPr b="0" i="1" lang="ru-RU" sz="2600" spc="-4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i="1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2.1</a:t>
            </a:r>
            <a:r>
              <a:rPr b="0" i="1" lang="ru-RU" sz="26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i="1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статьи</a:t>
            </a:r>
            <a:r>
              <a:rPr b="0" i="1" lang="ru-RU" sz="2600" spc="-35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i="1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37</a:t>
            </a:r>
            <a:r>
              <a:rPr b="0" i="1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i="1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№</a:t>
            </a:r>
            <a:r>
              <a:rPr b="0" i="1" lang="ru-RU" sz="2600" spc="-15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i="1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273-ФЗ)</a:t>
            </a:r>
            <a:endParaRPr b="0" lang="ru-RU" sz="2600" spc="-1" strike="noStrike">
              <a:latin typeface="Arial"/>
            </a:endParaRPr>
          </a:p>
          <a:p>
            <a:pPr marL="12600" indent="-258480" algn="just">
              <a:lnSpc>
                <a:spcPct val="100000"/>
              </a:lnSpc>
              <a:spcBef>
                <a:spcPts val="51"/>
              </a:spcBef>
              <a:tabLst>
                <a:tab algn="l" pos="0"/>
              </a:tabLst>
            </a:pPr>
            <a:endParaRPr b="0" lang="ru-RU" sz="2600" spc="-1" strike="noStrike">
              <a:latin typeface="Arial"/>
            </a:endParaRPr>
          </a:p>
          <a:p>
            <a:pPr marL="12600" indent="-258480" algn="just">
              <a:lnSpc>
                <a:spcPts val="2650"/>
              </a:lnSpc>
              <a:tabLst>
                <a:tab algn="l" pos="0"/>
              </a:tabLst>
            </a:pPr>
            <a:r>
              <a:rPr b="0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Детям</a:t>
            </a:r>
            <a:r>
              <a:rPr b="0" lang="ru-RU" sz="26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с</a:t>
            </a:r>
            <a:r>
              <a:rPr b="0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 ОВЗ</a:t>
            </a:r>
            <a:r>
              <a:rPr b="0" lang="ru-RU" sz="2600" spc="-2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–</a:t>
            </a:r>
            <a:r>
              <a:rPr b="0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предоставляется</a:t>
            </a:r>
            <a:r>
              <a:rPr b="0" lang="ru-RU" sz="2600" spc="-3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6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двухразовое </a:t>
            </a:r>
            <a:r>
              <a:rPr b="0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бесплатное</a:t>
            </a:r>
            <a:r>
              <a:rPr b="0" lang="ru-RU" sz="2600" spc="-15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питание</a:t>
            </a:r>
            <a:r>
              <a:rPr b="0" lang="ru-RU" sz="2600" spc="-35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за</a:t>
            </a:r>
            <a:r>
              <a:rPr b="0" lang="ru-RU" sz="2600" spc="-15" strike="noStrike">
                <a:solidFill>
                  <a:srgbClr val="ff0000"/>
                </a:solidFill>
                <a:latin typeface="Times New Roman"/>
                <a:ea typeface="DejaVu Sans"/>
              </a:rPr>
              <a:t> счет</a:t>
            </a:r>
            <a:r>
              <a:rPr b="0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600" spc="-21" strike="noStrike">
                <a:solidFill>
                  <a:srgbClr val="ff0000"/>
                </a:solidFill>
                <a:latin typeface="Times New Roman"/>
                <a:ea typeface="DejaVu Sans"/>
              </a:rPr>
              <a:t>бюджетных</a:t>
            </a:r>
            <a:r>
              <a:rPr b="0" lang="ru-RU" sz="26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 средств </a:t>
            </a:r>
            <a:r>
              <a:rPr b="0" lang="ru-RU" sz="2600" spc="-21" strike="noStrike">
                <a:solidFill>
                  <a:srgbClr val="ff0000"/>
                </a:solidFill>
                <a:latin typeface="Times New Roman"/>
                <a:ea typeface="DejaVu Sans"/>
              </a:rPr>
              <a:t>города</a:t>
            </a:r>
            <a:r>
              <a:rPr b="0" lang="ru-RU" sz="2600" spc="-5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ru-RU" sz="2600" spc="-15" strike="noStrike">
                <a:solidFill>
                  <a:srgbClr val="ff0000"/>
                </a:solidFill>
                <a:latin typeface="Times New Roman"/>
                <a:ea typeface="DejaVu Sans"/>
              </a:rPr>
              <a:t>Омска</a:t>
            </a:r>
            <a:r>
              <a:rPr b="0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i="1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(основание:</a:t>
            </a:r>
            <a:r>
              <a:rPr b="0" i="1" lang="ru-RU" sz="2600" spc="-15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i="1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часть</a:t>
            </a:r>
            <a:r>
              <a:rPr b="0" i="1" lang="ru-RU" sz="2600" spc="-4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i="1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7</a:t>
            </a:r>
            <a:r>
              <a:rPr b="0" i="1" lang="ru-RU" sz="2600" spc="-7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i="1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статьи 79 №273-ФЗ)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944080" y="348120"/>
            <a:ext cx="4831200" cy="8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200" spc="-1" strike="noStrike">
                <a:solidFill>
                  <a:srgbClr val="005da1"/>
                </a:solidFill>
                <a:latin typeface="Arial"/>
                <a:ea typeface="DejaVu Sans"/>
              </a:rPr>
              <a:t>Школьная форма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8921880" y="71280"/>
            <a:ext cx="10404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-97" strike="noStrike">
                <a:solidFill>
                  <a:srgbClr val="4ab5d9"/>
                </a:solidFill>
                <a:latin typeface="Roboto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1620000" y="1080000"/>
            <a:ext cx="6648480" cy="353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4"/>
          <p:cNvSpPr/>
          <p:nvPr/>
        </p:nvSpPr>
        <p:spPr>
          <a:xfrm>
            <a:off x="4519800" y="2879640"/>
            <a:ext cx="178560" cy="2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5490000" y="1440000"/>
            <a:ext cx="3507840" cy="2337840"/>
          </a:xfrm>
          <a:prstGeom prst="rect">
            <a:avLst/>
          </a:prstGeom>
          <a:ln w="0">
            <a:noFill/>
          </a:ln>
        </p:spPr>
      </p:pic>
      <p:sp>
        <p:nvSpPr>
          <p:cNvPr id="202" name="CustomShape 5"/>
          <p:cNvSpPr/>
          <p:nvPr/>
        </p:nvSpPr>
        <p:spPr>
          <a:xfrm>
            <a:off x="440640" y="1080000"/>
            <a:ext cx="4957200" cy="36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ПИСЬМО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МИНИСТЕРСТВА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ОБРАЗОВАНИЯ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 НАУКИ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РОССИЙСКОЙ ФЕДЕРАЦИИ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 28 МАРТА </a:t>
            </a:r>
            <a:r>
              <a:rPr b="0" lang="ru-RU" sz="1300" spc="-26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2013</a:t>
            </a:r>
            <a:r>
              <a:rPr b="0" lang="ru-RU" sz="13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Г.</a:t>
            </a:r>
            <a:r>
              <a:rPr b="0" lang="ru-RU" sz="13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 ДЛ-65/08</a:t>
            </a:r>
            <a:r>
              <a:rPr b="0" lang="ru-RU" sz="13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«ОБ</a:t>
            </a:r>
            <a:r>
              <a:rPr b="0" lang="ru-RU" sz="13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УСТАНОВЛЕНИИ</a:t>
            </a:r>
            <a:r>
              <a:rPr b="0" lang="ru-RU" sz="13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ТРЕБОВАНИЙ</a:t>
            </a:r>
            <a:r>
              <a:rPr b="0" lang="ru-RU" sz="13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ОДЕЖДЕ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ОБУЧАЮЩИХСЯ»;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96"/>
              </a:spcBef>
              <a:tabLst>
                <a:tab algn="l" pos="281880"/>
                <a:tab algn="l" pos="282600"/>
              </a:tabLst>
            </a:pP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ПИСЬМО ФЕДЕРАЛЬНОЙ </a:t>
            </a:r>
            <a:r>
              <a:rPr b="0" lang="ru-RU" sz="13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СЛУЖБЫ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 НАДЗОРУ В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СФЕРЕ ЗАЩИТЫ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ПРАВ ПОТРЕБИТЕЛЕЙ И 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БЛАГОПОЛУЧИЯ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ЧЕЛОВЕКА ОТ 9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НОЯБРЯ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2012 Г. N 01/12662-12-23 «О СОВЕРШЕНСТВОВАНИИ 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ФЕДЕРАЛЬНОГО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ГОСУДАРСТВЕННОГО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САНИТАРНО-ЭПИДЕМИОЛОГИЧЕСКОГО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НАДЗОРА ЗА </a:t>
            </a:r>
            <a:r>
              <a:rPr b="0" lang="ru-RU" sz="1300" spc="-26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ПРЕБЫВАНИЕМ</a:t>
            </a:r>
            <a:r>
              <a:rPr b="0" lang="ru-RU" sz="13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ДЕТЕЙ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В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ОБРАЗОВАТЕЛЬНЫХ</a:t>
            </a:r>
            <a:r>
              <a:rPr b="0" lang="ru-RU" sz="13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УЧРЕЖДЕНИЯХ»;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96"/>
              </a:spcBef>
              <a:tabLst>
                <a:tab algn="l" pos="281880"/>
                <a:tab algn="l" pos="282600"/>
              </a:tabLst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96"/>
              </a:spcBef>
              <a:tabLst>
                <a:tab algn="l" pos="281880"/>
                <a:tab algn="l" pos="282600"/>
              </a:tabLst>
            </a:pP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ПОЛОЖЕНИЕ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ШКОЛЬНОЙ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ФОРМЕ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ОБУЧАЮЩИХСЯ БОУ 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ГОРОДА ОМСКА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«СРЕДНЯЯ </a:t>
            </a:r>
            <a:r>
              <a:rPr b="0" lang="ru-RU" sz="1300" spc="-26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ОБЩЕОБРАЗОВАТЕЛЬНАЯ</a:t>
            </a:r>
            <a:r>
              <a:rPr b="0" lang="ru-RU" sz="13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ШКОЛА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№</a:t>
            </a:r>
            <a:r>
              <a:rPr b="0" lang="ru-RU" sz="13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71</a:t>
            </a: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».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object 2_6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5141160"/>
          </a:xfrm>
          <a:prstGeom prst="rect">
            <a:avLst/>
          </a:prstGeom>
          <a:ln w="0"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1814040" y="212040"/>
            <a:ext cx="5514480" cy="86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000" spc="-21" strike="noStrike">
                <a:solidFill>
                  <a:srgbClr val="c00000"/>
                </a:solidFill>
                <a:latin typeface="Calibri"/>
                <a:ea typeface="DejaVu Sans"/>
              </a:rPr>
              <a:t>Требования</a:t>
            </a:r>
            <a:r>
              <a:rPr b="1" lang="ru-RU" sz="30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3000" spc="-1" strike="noStrike">
                <a:solidFill>
                  <a:srgbClr val="c00000"/>
                </a:solidFill>
                <a:latin typeface="Calibri"/>
                <a:ea typeface="DejaVu Sans"/>
              </a:rPr>
              <a:t>к</a:t>
            </a:r>
            <a:r>
              <a:rPr b="1" lang="ru-RU" sz="3000" spc="-1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3000" spc="-15" strike="noStrike">
                <a:solidFill>
                  <a:srgbClr val="c00000"/>
                </a:solidFill>
                <a:latin typeface="Calibri"/>
                <a:ea typeface="DejaVu Sans"/>
              </a:rPr>
              <a:t>школьным </a:t>
            </a:r>
            <a:r>
              <a:rPr b="1" lang="ru-RU" sz="3000" spc="-12" strike="noStrike">
                <a:solidFill>
                  <a:srgbClr val="c00000"/>
                </a:solidFill>
                <a:latin typeface="Calibri"/>
                <a:ea typeface="DejaVu Sans"/>
              </a:rPr>
              <a:t>ранцам</a:t>
            </a:r>
            <a:endParaRPr b="0" lang="ru-RU" sz="3000" spc="-1" strike="noStrike">
              <a:latin typeface="Arial"/>
            </a:endParaRPr>
          </a:p>
        </p:txBody>
      </p:sp>
      <p:grpSp>
        <p:nvGrpSpPr>
          <p:cNvPr id="205" name="Group 2"/>
          <p:cNvGrpSpPr/>
          <p:nvPr/>
        </p:nvGrpSpPr>
        <p:grpSpPr>
          <a:xfrm>
            <a:off x="1411200" y="2197080"/>
            <a:ext cx="6433560" cy="2569320"/>
            <a:chOff x="1411200" y="2197080"/>
            <a:chExt cx="6433560" cy="2569320"/>
          </a:xfrm>
        </p:grpSpPr>
        <p:pic>
          <p:nvPicPr>
            <p:cNvPr id="206" name="object 5_6" descr=""/>
            <p:cNvPicPr/>
            <p:nvPr/>
          </p:nvPicPr>
          <p:blipFill>
            <a:blip r:embed="rId2"/>
            <a:stretch/>
          </p:blipFill>
          <p:spPr>
            <a:xfrm>
              <a:off x="1411200" y="2197080"/>
              <a:ext cx="2140560" cy="256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7" name="object 6_1" descr=""/>
            <p:cNvPicPr/>
            <p:nvPr/>
          </p:nvPicPr>
          <p:blipFill>
            <a:blip r:embed="rId3"/>
            <a:stretch/>
          </p:blipFill>
          <p:spPr>
            <a:xfrm>
              <a:off x="3660840" y="2197080"/>
              <a:ext cx="2008800" cy="256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8" name="object 7_1" descr=""/>
            <p:cNvPicPr/>
            <p:nvPr/>
          </p:nvPicPr>
          <p:blipFill>
            <a:blip r:embed="rId4"/>
            <a:stretch/>
          </p:blipFill>
          <p:spPr>
            <a:xfrm>
              <a:off x="5751720" y="2197080"/>
              <a:ext cx="2093040" cy="2461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9" name="CustomShape 3"/>
          <p:cNvSpPr/>
          <p:nvPr/>
        </p:nvSpPr>
        <p:spPr>
          <a:xfrm>
            <a:off x="2293920" y="1907640"/>
            <a:ext cx="5029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300</a:t>
            </a:r>
            <a:r>
              <a:rPr b="1" lang="ru-RU" sz="1800" spc="-80" strike="noStrike">
                <a:solidFill>
                  <a:srgbClr val="000000"/>
                </a:solidFill>
                <a:latin typeface="Calibri"/>
                <a:ea typeface="DejaVu Sans"/>
              </a:rPr>
              <a:t>г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4398480" y="1893240"/>
            <a:ext cx="28677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2207160"/>
              </a:tabLst>
            </a:pPr>
            <a:r>
              <a:rPr b="1" lang="ru-RU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700г</a:t>
            </a:r>
            <a:r>
              <a:rPr b="1" lang="ru-RU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1200</a:t>
            </a:r>
            <a:r>
              <a:rPr b="1" lang="ru-RU" sz="18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800" spc="-41" strike="noStrike">
                <a:solidFill>
                  <a:srgbClr val="000000"/>
                </a:solidFill>
                <a:latin typeface="Calibri"/>
                <a:ea typeface="DejaVu Sans"/>
              </a:rPr>
              <a:t>г.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1143000" y="1285920"/>
            <a:ext cx="6749280" cy="480240"/>
          </a:xfrm>
          <a:custGeom>
            <a:avLst/>
            <a:gdLst/>
            <a:ahLst/>
            <a:rect l="l" t="t" r="r" b="b"/>
            <a:pathLst>
              <a:path w="6751955" h="482600">
                <a:moveTo>
                  <a:pt x="0" y="482600"/>
                </a:moveTo>
                <a:lnTo>
                  <a:pt x="6751701" y="482600"/>
                </a:lnTo>
                <a:lnTo>
                  <a:pt x="6751701" y="0"/>
                </a:lnTo>
                <a:lnTo>
                  <a:pt x="0" y="0"/>
                </a:lnTo>
                <a:lnTo>
                  <a:pt x="0" y="482600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6"/>
          <p:cNvSpPr/>
          <p:nvPr/>
        </p:nvSpPr>
        <p:spPr>
          <a:xfrm>
            <a:off x="1237680" y="819720"/>
            <a:ext cx="6561000" cy="88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38680" algn="ctr">
              <a:lnSpc>
                <a:spcPct val="100000"/>
              </a:lnSpc>
              <a:spcBef>
                <a:spcPts val="99"/>
              </a:spcBef>
            </a:pPr>
            <a:r>
              <a:rPr b="1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Вес</a:t>
            </a:r>
            <a:r>
              <a:rPr b="1" lang="ru-RU" sz="2100" spc="-1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2100" spc="-7" strike="noStrike">
                <a:solidFill>
                  <a:srgbClr val="000000"/>
                </a:solidFill>
                <a:latin typeface="Calibri"/>
                <a:ea typeface="DejaVu Sans"/>
              </a:rPr>
              <a:t>ранца</a:t>
            </a:r>
            <a:r>
              <a:rPr b="1" lang="ru-RU" sz="2100" spc="-1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2100" spc="-7" strike="noStrike">
                <a:solidFill>
                  <a:srgbClr val="000000"/>
                </a:solidFill>
                <a:latin typeface="Calibri"/>
                <a:ea typeface="DejaVu Sans"/>
              </a:rPr>
              <a:t>не </a:t>
            </a:r>
            <a:r>
              <a:rPr b="1" lang="ru-RU" sz="2100" spc="-21" strike="noStrike">
                <a:solidFill>
                  <a:srgbClr val="000000"/>
                </a:solidFill>
                <a:latin typeface="Calibri"/>
                <a:ea typeface="DejaVu Sans"/>
              </a:rPr>
              <a:t>должен</a:t>
            </a:r>
            <a:r>
              <a:rPr b="1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2100" spc="-7" strike="noStrike">
                <a:solidFill>
                  <a:srgbClr val="000000"/>
                </a:solidFill>
                <a:latin typeface="Calibri"/>
                <a:ea typeface="DejaVu Sans"/>
              </a:rPr>
              <a:t>превышать </a:t>
            </a:r>
            <a:r>
              <a:rPr b="1" lang="ru-RU" sz="2100" spc="-1" strike="noStrike">
                <a:solidFill>
                  <a:srgbClr val="c00000"/>
                </a:solidFill>
                <a:latin typeface="Calibri"/>
                <a:ea typeface="DejaVu Sans"/>
              </a:rPr>
              <a:t>700</a:t>
            </a:r>
            <a:r>
              <a:rPr b="1" lang="ru-RU" sz="2100" spc="-1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2100" spc="-46" strike="noStrike">
                <a:solidFill>
                  <a:srgbClr val="c00000"/>
                </a:solidFill>
                <a:latin typeface="Calibri"/>
                <a:ea typeface="DejaVu Sans"/>
              </a:rPr>
              <a:t>г.</a:t>
            </a:r>
            <a:endParaRPr b="0" lang="ru-RU" sz="2100" spc="-1" strike="noStrike">
              <a:latin typeface="Arial"/>
            </a:endParaRPr>
          </a:p>
          <a:p>
            <a:pPr marL="238680">
              <a:lnSpc>
                <a:spcPct val="100000"/>
              </a:lnSpc>
              <a:spcBef>
                <a:spcPts val="51"/>
              </a:spcBef>
            </a:pPr>
            <a:endParaRPr b="0" lang="ru-RU" sz="21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15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Высота</a:t>
            </a:r>
            <a:r>
              <a:rPr b="1" lang="ru-RU" sz="1500" spc="3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передней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стенки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- 220-260</a:t>
            </a:r>
            <a:r>
              <a:rPr b="1" lang="ru-RU" sz="15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мм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.</a:t>
            </a:r>
            <a:r>
              <a:rPr b="1" lang="ru-RU" sz="1500" spc="36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Высота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задней </a:t>
            </a:r>
            <a:r>
              <a:rPr b="1" lang="ru-RU" sz="15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стенки</a:t>
            </a:r>
            <a:r>
              <a:rPr b="1" lang="ru-RU" sz="1500" spc="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– 300-360</a:t>
            </a:r>
            <a:r>
              <a:rPr b="1" lang="ru-RU" sz="15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мм.</a:t>
            </a:r>
            <a:endParaRPr b="0" lang="ru-R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object 2_7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5141160"/>
          </a:xfrm>
          <a:prstGeom prst="rect">
            <a:avLst/>
          </a:prstGeom>
          <a:ln w="0">
            <a:noFill/>
          </a:ln>
        </p:spPr>
      </p:pic>
      <p:sp>
        <p:nvSpPr>
          <p:cNvPr id="214" name="CustomShape 1"/>
          <p:cNvSpPr/>
          <p:nvPr/>
        </p:nvSpPr>
        <p:spPr>
          <a:xfrm>
            <a:off x="1845720" y="95400"/>
            <a:ext cx="5514480" cy="86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000" spc="-21" strike="noStrike">
                <a:solidFill>
                  <a:srgbClr val="c00000"/>
                </a:solidFill>
                <a:latin typeface="Calibri"/>
                <a:ea typeface="DejaVu Sans"/>
              </a:rPr>
              <a:t>Требования</a:t>
            </a:r>
            <a:r>
              <a:rPr b="1" lang="ru-RU" sz="30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3000" spc="-1" strike="noStrike">
                <a:solidFill>
                  <a:srgbClr val="c00000"/>
                </a:solidFill>
                <a:latin typeface="Calibri"/>
                <a:ea typeface="DejaVu Sans"/>
              </a:rPr>
              <a:t>к</a:t>
            </a:r>
            <a:r>
              <a:rPr b="1" lang="ru-RU" sz="3000" spc="-1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3000" spc="-15" strike="noStrike">
                <a:solidFill>
                  <a:srgbClr val="c00000"/>
                </a:solidFill>
                <a:latin typeface="Calibri"/>
                <a:ea typeface="DejaVu Sans"/>
              </a:rPr>
              <a:t>школьным </a:t>
            </a:r>
            <a:r>
              <a:rPr b="1" lang="ru-RU" sz="3000" spc="-12" strike="noStrike">
                <a:solidFill>
                  <a:srgbClr val="c00000"/>
                </a:solidFill>
                <a:latin typeface="Calibri"/>
                <a:ea typeface="DejaVu Sans"/>
              </a:rPr>
              <a:t>ранцам</a:t>
            </a:r>
            <a:endParaRPr b="0" lang="ru-RU" sz="3000" spc="-1" strike="noStrike">
              <a:latin typeface="Arial"/>
            </a:endParaRPr>
          </a:p>
        </p:txBody>
      </p:sp>
      <p:grpSp>
        <p:nvGrpSpPr>
          <p:cNvPr id="215" name="Group 2"/>
          <p:cNvGrpSpPr/>
          <p:nvPr/>
        </p:nvGrpSpPr>
        <p:grpSpPr>
          <a:xfrm>
            <a:off x="1463760" y="696960"/>
            <a:ext cx="6320520" cy="3855240"/>
            <a:chOff x="1463760" y="696960"/>
            <a:chExt cx="6320520" cy="3855240"/>
          </a:xfrm>
        </p:grpSpPr>
        <p:pic>
          <p:nvPicPr>
            <p:cNvPr id="216" name="object 5_7" descr=""/>
            <p:cNvPicPr/>
            <p:nvPr/>
          </p:nvPicPr>
          <p:blipFill>
            <a:blip r:embed="rId2"/>
            <a:stretch/>
          </p:blipFill>
          <p:spPr>
            <a:xfrm>
              <a:off x="1731960" y="2517840"/>
              <a:ext cx="1838880" cy="203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7" name="object 6_0" descr=""/>
            <p:cNvPicPr/>
            <p:nvPr/>
          </p:nvPicPr>
          <p:blipFill>
            <a:blip r:embed="rId3"/>
            <a:stretch/>
          </p:blipFill>
          <p:spPr>
            <a:xfrm>
              <a:off x="1463760" y="696960"/>
              <a:ext cx="2623320" cy="16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object 7_0" descr=""/>
            <p:cNvPicPr/>
            <p:nvPr/>
          </p:nvPicPr>
          <p:blipFill>
            <a:blip r:embed="rId4"/>
            <a:stretch/>
          </p:blipFill>
          <p:spPr>
            <a:xfrm>
              <a:off x="3714840" y="2411280"/>
              <a:ext cx="1818360" cy="2086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9" name="object 8_0" descr=""/>
            <p:cNvPicPr/>
            <p:nvPr/>
          </p:nvPicPr>
          <p:blipFill>
            <a:blip r:embed="rId5"/>
            <a:stretch/>
          </p:blipFill>
          <p:spPr>
            <a:xfrm>
              <a:off x="5803920" y="2465280"/>
              <a:ext cx="1980360" cy="2066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0" name="CustomShape 3"/>
          <p:cNvSpPr/>
          <p:nvPr/>
        </p:nvSpPr>
        <p:spPr>
          <a:xfrm>
            <a:off x="4383000" y="821160"/>
            <a:ext cx="290340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Предпочтение</a:t>
            </a:r>
            <a:r>
              <a:rPr b="1" lang="ru-RU" sz="18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следует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1800" spc="-21" strike="noStrike">
                <a:solidFill>
                  <a:srgbClr val="000000"/>
                </a:solidFill>
                <a:latin typeface="Calibri"/>
                <a:ea typeface="DejaVu Sans"/>
              </a:rPr>
              <a:t>отдавать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ранцам,</a:t>
            </a:r>
            <a:r>
              <a:rPr b="1" lang="ru-RU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c00000"/>
                </a:solidFill>
                <a:latin typeface="Calibri"/>
                <a:ea typeface="DejaVu Sans"/>
              </a:rPr>
              <a:t>спинка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которых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DejaVu Sans"/>
              </a:rPr>
              <a:t>имеет </a:t>
            </a:r>
            <a:r>
              <a:rPr b="1" lang="ru-RU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специальные </a:t>
            </a:r>
            <a:r>
              <a:rPr b="1" lang="ru-RU" sz="1800" spc="-40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DejaVu Sans"/>
              </a:rPr>
              <a:t>массажные</a:t>
            </a:r>
            <a:r>
              <a:rPr b="1" lang="ru-RU" sz="1800" spc="-2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DejaVu Sans"/>
              </a:rPr>
              <a:t>профили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2722320" y="4682880"/>
            <a:ext cx="2925000" cy="4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Не</a:t>
            </a:r>
            <a:r>
              <a:rPr b="1" lang="ru-RU" sz="1500" spc="-1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имеет</a:t>
            </a:r>
            <a:r>
              <a:rPr b="1" lang="ru-RU" sz="150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000000"/>
                </a:solidFill>
                <a:latin typeface="Calibri"/>
                <a:ea typeface="DejaVu Sans"/>
              </a:rPr>
              <a:t>специальных</a:t>
            </a:r>
            <a:r>
              <a:rPr b="1" lang="ru-RU" sz="15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000000"/>
                </a:solidFill>
                <a:latin typeface="Calibri"/>
                <a:ea typeface="DejaVu Sans"/>
              </a:rPr>
              <a:t>массажных </a:t>
            </a:r>
            <a:r>
              <a:rPr b="1" lang="ru-RU" sz="1500" spc="-32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000000"/>
                </a:solidFill>
                <a:latin typeface="Calibri"/>
                <a:ea typeface="DejaVu Sans"/>
              </a:rPr>
              <a:t>профилей</a:t>
            </a:r>
            <a:endParaRPr b="0" lang="ru-R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object 2_8" descr=""/>
          <p:cNvPicPr/>
          <p:nvPr/>
        </p:nvPicPr>
        <p:blipFill>
          <a:blip r:embed="rId1"/>
          <a:stretch/>
        </p:blipFill>
        <p:spPr>
          <a:xfrm>
            <a:off x="0" y="0"/>
            <a:ext cx="9141480" cy="5141160"/>
          </a:xfrm>
          <a:prstGeom prst="rect">
            <a:avLst/>
          </a:prstGeom>
          <a:ln w="0"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1690560" y="196560"/>
            <a:ext cx="5760720" cy="86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000" spc="-32" strike="noStrike">
                <a:solidFill>
                  <a:srgbClr val="c00000"/>
                </a:solidFill>
                <a:latin typeface="Times New Roman"/>
                <a:ea typeface="DejaVu Sans"/>
              </a:rPr>
              <a:t>Требования </a:t>
            </a:r>
            <a:r>
              <a:rPr b="1" lang="ru-RU" sz="3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к</a:t>
            </a:r>
            <a:r>
              <a:rPr b="1" lang="ru-RU" sz="3000" spc="-2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ru-RU" sz="3000" spc="-15" strike="noStrike">
                <a:solidFill>
                  <a:srgbClr val="c00000"/>
                </a:solidFill>
                <a:latin typeface="Times New Roman"/>
                <a:ea typeface="DejaVu Sans"/>
              </a:rPr>
              <a:t>школьным</a:t>
            </a:r>
            <a:r>
              <a:rPr b="1" lang="ru-RU" sz="3000" spc="-2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ru-RU" sz="3000" spc="-7" strike="noStrike">
                <a:solidFill>
                  <a:srgbClr val="c00000"/>
                </a:solidFill>
                <a:latin typeface="Times New Roman"/>
                <a:ea typeface="DejaVu Sans"/>
              </a:rPr>
              <a:t>ранцам</a:t>
            </a:r>
            <a:endParaRPr b="0" lang="ru-RU" sz="3000" spc="-1" strike="noStrike">
              <a:latin typeface="Arial"/>
            </a:endParaRPr>
          </a:p>
        </p:txBody>
      </p:sp>
      <p:grpSp>
        <p:nvGrpSpPr>
          <p:cNvPr id="224" name="Group 2"/>
          <p:cNvGrpSpPr/>
          <p:nvPr/>
        </p:nvGrpSpPr>
        <p:grpSpPr>
          <a:xfrm>
            <a:off x="1411200" y="1660320"/>
            <a:ext cx="5784120" cy="2837520"/>
            <a:chOff x="1411200" y="1660320"/>
            <a:chExt cx="5784120" cy="2837520"/>
          </a:xfrm>
        </p:grpSpPr>
        <p:pic>
          <p:nvPicPr>
            <p:cNvPr id="225" name="object 5_8" descr=""/>
            <p:cNvPicPr/>
            <p:nvPr/>
          </p:nvPicPr>
          <p:blipFill>
            <a:blip r:embed="rId2"/>
            <a:stretch/>
          </p:blipFill>
          <p:spPr>
            <a:xfrm>
              <a:off x="1411200" y="1660320"/>
              <a:ext cx="2183400" cy="283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6" name="object 6_3" descr=""/>
            <p:cNvPicPr/>
            <p:nvPr/>
          </p:nvPicPr>
          <p:blipFill>
            <a:blip r:embed="rId3"/>
            <a:stretch/>
          </p:blipFill>
          <p:spPr>
            <a:xfrm>
              <a:off x="4680000" y="1660320"/>
              <a:ext cx="2515320" cy="2837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7" name="CustomShape 3"/>
          <p:cNvSpPr/>
          <p:nvPr/>
        </p:nvSpPr>
        <p:spPr>
          <a:xfrm>
            <a:off x="4437000" y="770400"/>
            <a:ext cx="2859480" cy="9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i="1" lang="ru-RU" sz="1500" spc="-1" strike="noStrike">
                <a:solidFill>
                  <a:srgbClr val="c00000"/>
                </a:solidFill>
                <a:latin typeface="Calibri"/>
                <a:ea typeface="DejaVu Sans"/>
              </a:rPr>
              <a:t>Ширина</a:t>
            </a:r>
            <a:r>
              <a:rPr b="1" i="1" lang="ru-RU" sz="1500" spc="-3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i="1" lang="ru-RU" sz="1500" spc="-7" strike="noStrike">
                <a:solidFill>
                  <a:srgbClr val="c00000"/>
                </a:solidFill>
                <a:latin typeface="Calibri"/>
                <a:ea typeface="DejaVu Sans"/>
              </a:rPr>
              <a:t>плечевого</a:t>
            </a:r>
            <a:r>
              <a:rPr b="1" i="1" lang="ru-RU" sz="1500" spc="-3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i="1" lang="ru-RU" sz="1500" spc="-7" strike="noStrike">
                <a:solidFill>
                  <a:srgbClr val="c00000"/>
                </a:solidFill>
                <a:latin typeface="Calibri"/>
                <a:ea typeface="DejaVu Sans"/>
              </a:rPr>
              <a:t>ремня</a:t>
            </a:r>
            <a:r>
              <a:rPr b="1" i="1" lang="ru-RU" sz="1500" spc="-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000000"/>
                </a:solidFill>
                <a:latin typeface="Calibri"/>
                <a:ea typeface="DejaVu Sans"/>
              </a:rPr>
              <a:t>должна </a:t>
            </a:r>
            <a:r>
              <a:rPr b="1" lang="ru-RU" sz="1500" spc="-32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быть </a:t>
            </a:r>
            <a:r>
              <a:rPr b="1" lang="ru-RU" sz="1500" spc="-7" strike="noStrike">
                <a:solidFill>
                  <a:srgbClr val="000000"/>
                </a:solidFill>
                <a:latin typeface="Calibri"/>
                <a:ea typeface="DejaVu Sans"/>
              </a:rPr>
              <a:t>не менее </a:t>
            </a:r>
            <a:r>
              <a:rPr b="1" i="1" lang="ru-RU" sz="1500" spc="-7" strike="noStrike">
                <a:solidFill>
                  <a:srgbClr val="c00000"/>
                </a:solidFill>
                <a:latin typeface="Calibri"/>
                <a:ea typeface="DejaVu Sans"/>
              </a:rPr>
              <a:t>35-40 мм</a:t>
            </a:r>
            <a:r>
              <a:rPr b="1" lang="ru-RU" sz="1500" spc="-7" strike="noStrike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r>
              <a:rPr b="1" lang="ru-RU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000000"/>
                </a:solidFill>
                <a:latin typeface="Calibri"/>
                <a:ea typeface="DejaVu Sans"/>
              </a:rPr>
              <a:t>необходимы</a:t>
            </a:r>
            <a:r>
              <a:rPr b="1" lang="ru-RU" sz="1500" spc="-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i="1" lang="ru-RU" sz="1500" spc="-7" strike="noStrike">
                <a:solidFill>
                  <a:srgbClr val="c00000"/>
                </a:solidFill>
                <a:latin typeface="Calibri"/>
                <a:ea typeface="DejaVu Sans"/>
              </a:rPr>
              <a:t>специальные</a:t>
            </a:r>
            <a:endParaRPr b="0" lang="ru-RU" sz="15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i="1" lang="ru-RU" sz="1500" spc="-1" strike="noStrike">
                <a:solidFill>
                  <a:srgbClr val="c00000"/>
                </a:solidFill>
                <a:latin typeface="Calibri"/>
                <a:ea typeface="DejaVu Sans"/>
              </a:rPr>
              <a:t>накладки.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1614240" y="4672080"/>
            <a:ext cx="2700000" cy="21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Не</a:t>
            </a:r>
            <a:r>
              <a:rPr b="1" lang="ru-RU" sz="1350" spc="-3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7" strike="noStrike">
                <a:solidFill>
                  <a:srgbClr val="000000"/>
                </a:solidFill>
                <a:latin typeface="Calibri"/>
                <a:ea typeface="DejaVu Sans"/>
              </a:rPr>
              <a:t>имеется</a:t>
            </a:r>
            <a:r>
              <a:rPr b="1" lang="ru-RU" sz="135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специальных</a:t>
            </a:r>
            <a:r>
              <a:rPr b="1" lang="ru-RU" sz="135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накладок.</a:t>
            </a:r>
            <a:endParaRPr b="0" lang="ru-RU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Application>LibreOffice/7.0.6.2$Linux_X86_64 LibreOffice_project/00$Build-2</Application>
  <AppVersion>15.0000</AppVersion>
  <Words>1937</Words>
  <Paragraphs>337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2022-03-18T08:21:40Z</dcterms:created>
  <dc:creator>User</dc:creator>
  <dc:description/>
  <dc:language>ru-RU</dc:language>
  <cp:lastModifiedBy/>
  <cp:lastPrinted>2023-03-18T09:04:08Z</cp:lastPrinted>
  <dcterms:modified xsi:type="dcterms:W3CDTF">2025-03-20T16:12:13Z</dcterms:modified>
  <cp:revision>38</cp:revision>
  <dc:subject/>
  <dc:title>THIS IS YOUR PRESENTATION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2022-03-18T00:00:00Z</vt:filetime>
  </property>
  <property fmtid="{D5CDD505-2E9C-101B-9397-08002B2CF9AE}" pid="5" name="PresentationFormat">
    <vt:lpwstr>Экран (16:9)</vt:lpwstr>
  </property>
  <property fmtid="{D5CDD505-2E9C-101B-9397-08002B2CF9AE}" pid="6" name="Slides">
    <vt:i4>42</vt:i4>
  </property>
</Properties>
</file>